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1"/>
  </p:notesMasterIdLst>
  <p:handoutMasterIdLst>
    <p:handoutMasterId r:id="rId32"/>
  </p:handoutMasterIdLst>
  <p:sldIdLst>
    <p:sldId id="260" r:id="rId2"/>
    <p:sldId id="257" r:id="rId3"/>
    <p:sldId id="295" r:id="rId4"/>
    <p:sldId id="320" r:id="rId5"/>
    <p:sldId id="322" r:id="rId6"/>
    <p:sldId id="341" r:id="rId7"/>
    <p:sldId id="323" r:id="rId8"/>
    <p:sldId id="325" r:id="rId9"/>
    <p:sldId id="340" r:id="rId10"/>
    <p:sldId id="326" r:id="rId11"/>
    <p:sldId id="303" r:id="rId12"/>
    <p:sldId id="302" r:id="rId13"/>
    <p:sldId id="327" r:id="rId14"/>
    <p:sldId id="328" r:id="rId15"/>
    <p:sldId id="329" r:id="rId16"/>
    <p:sldId id="330" r:id="rId17"/>
    <p:sldId id="307" r:id="rId18"/>
    <p:sldId id="331" r:id="rId19"/>
    <p:sldId id="332" r:id="rId20"/>
    <p:sldId id="333" r:id="rId21"/>
    <p:sldId id="334" r:id="rId22"/>
    <p:sldId id="338" r:id="rId23"/>
    <p:sldId id="342" r:id="rId24"/>
    <p:sldId id="335" r:id="rId25"/>
    <p:sldId id="336" r:id="rId26"/>
    <p:sldId id="337" r:id="rId27"/>
    <p:sldId id="339" r:id="rId28"/>
    <p:sldId id="309" r:id="rId29"/>
    <p:sldId id="282" r:id="rId30"/>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CCECFF"/>
    <a:srgbClr val="FFFFCC"/>
    <a:srgbClr val="FFFFCD"/>
    <a:srgbClr val="CCFFCC"/>
    <a:srgbClr val="66FFFF"/>
    <a:srgbClr val="003300"/>
    <a:srgbClr val="99FF99"/>
    <a:srgbClr val="FFFF99"/>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5799" autoAdjust="0"/>
  </p:normalViewPr>
  <p:slideViewPr>
    <p:cSldViewPr snapToGrid="0">
      <p:cViewPr varScale="1">
        <p:scale>
          <a:sx n="99" d="100"/>
          <a:sy n="99" d="100"/>
        </p:scale>
        <p:origin x="504" y="64"/>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3078427" cy="513509"/>
          </a:xfrm>
          <a:prstGeom prst="rect">
            <a:avLst/>
          </a:prstGeom>
        </p:spPr>
        <p:txBody>
          <a:bodyPr vert="horz" lIns="99065" tIns="49533" rIns="99065" bIns="49533" rtlCol="0"/>
          <a:lstStyle>
            <a:lvl1pPr algn="l">
              <a:defRPr sz="1300"/>
            </a:lvl1pPr>
          </a:lstStyle>
          <a:p>
            <a:pPr rtl="0"/>
            <a:endParaRPr lang="en-US"/>
          </a:p>
        </p:txBody>
      </p:sp>
      <p:sp>
        <p:nvSpPr>
          <p:cNvPr id="3" name="Espace réservé de la date 2"/>
          <p:cNvSpPr>
            <a:spLocks noGrp="1"/>
          </p:cNvSpPr>
          <p:nvPr>
            <p:ph type="dt" sz="quarter" idx="1"/>
          </p:nvPr>
        </p:nvSpPr>
        <p:spPr>
          <a:xfrm>
            <a:off x="4023992" y="1"/>
            <a:ext cx="3078427" cy="513509"/>
          </a:xfrm>
          <a:prstGeom prst="rect">
            <a:avLst/>
          </a:prstGeom>
        </p:spPr>
        <p:txBody>
          <a:bodyPr vert="horz" lIns="99065" tIns="49533" rIns="99065" bIns="49533" rtlCol="0"/>
          <a:lstStyle>
            <a:lvl1pPr algn="r">
              <a:defRPr sz="1300"/>
            </a:lvl1pPr>
          </a:lstStyle>
          <a:p>
            <a:pPr rtl="0"/>
            <a:fld id="{F2641A86-FBF4-4831-9FF4-7B487F3492D7}" type="datetime1">
              <a:rPr lang="fr-FR" smtClean="0"/>
              <a:t>11/01/2025</a:t>
            </a:fld>
            <a:endParaRPr lang="en-US" dirty="0"/>
          </a:p>
        </p:txBody>
      </p:sp>
      <p:sp>
        <p:nvSpPr>
          <p:cNvPr id="4" name="Espace réservé du pied de page 3"/>
          <p:cNvSpPr>
            <a:spLocks noGrp="1"/>
          </p:cNvSpPr>
          <p:nvPr>
            <p:ph type="ftr" sz="quarter" idx="2"/>
          </p:nvPr>
        </p:nvSpPr>
        <p:spPr>
          <a:xfrm>
            <a:off x="1" y="9721107"/>
            <a:ext cx="3078427" cy="513507"/>
          </a:xfrm>
          <a:prstGeom prst="rect">
            <a:avLst/>
          </a:prstGeom>
        </p:spPr>
        <p:txBody>
          <a:bodyPr vert="horz" lIns="99065" tIns="49533" rIns="99065" bIns="49533" rtlCol="0" anchor="b"/>
          <a:lstStyle>
            <a:lvl1pPr algn="l">
              <a:defRPr sz="1300"/>
            </a:lvl1pPr>
          </a:lstStyle>
          <a:p>
            <a:pPr rtl="0"/>
            <a:endParaRPr lang="en-US"/>
          </a:p>
        </p:txBody>
      </p:sp>
      <p:sp>
        <p:nvSpPr>
          <p:cNvPr id="5" name="Espace réservé du numéro de diapositive 4"/>
          <p:cNvSpPr>
            <a:spLocks noGrp="1"/>
          </p:cNvSpPr>
          <p:nvPr>
            <p:ph type="sldNum" sz="quarter" idx="3"/>
          </p:nvPr>
        </p:nvSpPr>
        <p:spPr>
          <a:xfrm>
            <a:off x="4023992" y="9721107"/>
            <a:ext cx="3078427" cy="513507"/>
          </a:xfrm>
          <a:prstGeom prst="rect">
            <a:avLst/>
          </a:prstGeom>
        </p:spPr>
        <p:txBody>
          <a:bodyPr vert="horz" lIns="99065" tIns="49533" rIns="99065" bIns="49533" rtlCol="0" anchor="b"/>
          <a:lstStyle>
            <a:lvl1pPr algn="r">
              <a:defRPr sz="1300"/>
            </a:lvl1pPr>
          </a:lstStyle>
          <a:p>
            <a:pPr rtl="0"/>
            <a:fld id="{ED92CB86-0DB9-4A70-B1CF-B23508471F6B}" type="slidenum">
              <a:rPr lang="en-US" smtClean="0"/>
              <a:t>‹N°›</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3078427" cy="513509"/>
          </a:xfrm>
          <a:prstGeom prst="rect">
            <a:avLst/>
          </a:prstGeom>
        </p:spPr>
        <p:txBody>
          <a:bodyPr vert="horz" lIns="99065" tIns="49533" rIns="99065" bIns="49533" rtlCol="0"/>
          <a:lstStyle>
            <a:lvl1pPr algn="l">
              <a:defRPr sz="1300"/>
            </a:lvl1pPr>
          </a:lstStyle>
          <a:p>
            <a:pPr rtl="0"/>
            <a:endParaRPr lang="en-US"/>
          </a:p>
        </p:txBody>
      </p:sp>
      <p:sp>
        <p:nvSpPr>
          <p:cNvPr id="3" name="Espace réservé de la date 2"/>
          <p:cNvSpPr>
            <a:spLocks noGrp="1"/>
          </p:cNvSpPr>
          <p:nvPr>
            <p:ph type="dt" idx="1"/>
          </p:nvPr>
        </p:nvSpPr>
        <p:spPr>
          <a:xfrm>
            <a:off x="4023992" y="1"/>
            <a:ext cx="3078427" cy="513509"/>
          </a:xfrm>
          <a:prstGeom prst="rect">
            <a:avLst/>
          </a:prstGeom>
        </p:spPr>
        <p:txBody>
          <a:bodyPr vert="horz" lIns="99065" tIns="49533" rIns="99065" bIns="49533" rtlCol="0"/>
          <a:lstStyle>
            <a:lvl1pPr algn="r">
              <a:defRPr sz="1300"/>
            </a:lvl1pPr>
          </a:lstStyle>
          <a:p>
            <a:pPr rtl="0"/>
            <a:fld id="{1713F8BB-B1B5-4D35-A08C-A275931309FC}" type="datetime1">
              <a:rPr lang="fr-FR" smtClean="0"/>
              <a:t>11/01/2025</a:t>
            </a:fld>
            <a:endParaRPr lang="en-US"/>
          </a:p>
        </p:txBody>
      </p:sp>
      <p:sp>
        <p:nvSpPr>
          <p:cNvPr id="4" name="Espace réservé de l’image des diapositives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65" tIns="49533" rIns="99065" bIns="49533" rtlCol="0" anchor="ctr"/>
          <a:lstStyle/>
          <a:p>
            <a:pPr rtl="0"/>
            <a:endParaRPr lang="en-US"/>
          </a:p>
        </p:txBody>
      </p:sp>
      <p:sp>
        <p:nvSpPr>
          <p:cNvPr id="5" name="Espace réservé des commentaires 4"/>
          <p:cNvSpPr>
            <a:spLocks noGrp="1"/>
          </p:cNvSpPr>
          <p:nvPr>
            <p:ph type="body" sz="quarter" idx="3"/>
          </p:nvPr>
        </p:nvSpPr>
        <p:spPr>
          <a:xfrm>
            <a:off x="710407" y="4925407"/>
            <a:ext cx="5683250" cy="4029881"/>
          </a:xfrm>
          <a:prstGeom prst="rect">
            <a:avLst/>
          </a:prstGeom>
        </p:spPr>
        <p:txBody>
          <a:bodyPr vert="horz" lIns="99065" tIns="49533" rIns="99065" bIns="49533" rtlCol="0"/>
          <a:lstStyle/>
          <a:p>
            <a:pPr lvl="0" rtl="0"/>
            <a:r>
              <a:rPr lang="fr"/>
              <a:t>Modifiez les styles du texte du masque</a:t>
            </a:r>
            <a:endParaRPr lang="en-US"/>
          </a:p>
          <a:p>
            <a:pPr lvl="1" rtl="0"/>
            <a:r>
              <a:rPr lang="fr"/>
              <a:t>Deuxième niveau</a:t>
            </a:r>
          </a:p>
          <a:p>
            <a:pPr lvl="2" rtl="0"/>
            <a:r>
              <a:rPr lang="fr"/>
              <a:t>Troisième niveau</a:t>
            </a:r>
          </a:p>
          <a:p>
            <a:pPr lvl="3" rtl="0"/>
            <a:r>
              <a:rPr lang="fr"/>
              <a:t>Quatrième niveau</a:t>
            </a:r>
          </a:p>
          <a:p>
            <a:pPr lvl="4" rtl="0"/>
            <a:r>
              <a:rPr lang="fr"/>
              <a:t>Cinquième niveau</a:t>
            </a:r>
            <a:endParaRPr lang="en-US"/>
          </a:p>
        </p:txBody>
      </p:sp>
      <p:sp>
        <p:nvSpPr>
          <p:cNvPr id="6" name="Espace réservé du pied de page 5"/>
          <p:cNvSpPr>
            <a:spLocks noGrp="1"/>
          </p:cNvSpPr>
          <p:nvPr>
            <p:ph type="ftr" sz="quarter" idx="4"/>
          </p:nvPr>
        </p:nvSpPr>
        <p:spPr>
          <a:xfrm>
            <a:off x="1" y="9721107"/>
            <a:ext cx="3078427" cy="513507"/>
          </a:xfrm>
          <a:prstGeom prst="rect">
            <a:avLst/>
          </a:prstGeom>
        </p:spPr>
        <p:txBody>
          <a:bodyPr vert="horz" lIns="99065" tIns="49533" rIns="99065" bIns="49533" rtlCol="0" anchor="b"/>
          <a:lstStyle>
            <a:lvl1pPr algn="l">
              <a:defRPr sz="1300"/>
            </a:lvl1pPr>
          </a:lstStyle>
          <a:p>
            <a:pPr rtl="0"/>
            <a:endParaRPr lang="en-US"/>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65" tIns="49533" rIns="99065" bIns="49533" rtlCol="0" anchor="b"/>
          <a:lstStyle>
            <a:lvl1pPr algn="r">
              <a:defRPr sz="1300"/>
            </a:lvl1pPr>
          </a:lstStyle>
          <a:p>
            <a:pPr rtl="0"/>
            <a:fld id="{9C2B151B-D7D1-48E5-8230-5AADBC794F88}" type="slidenum">
              <a:rPr lang="en-US" smtClean="0"/>
              <a:t>‹N°›</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87948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37679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143941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9865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026D2-77C2-5B94-12B7-02573416EA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83F72A-A5F5-D0BD-299A-C05258A43F9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1D0750-197D-98C3-38A5-5026F6204D81}"/>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4185992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146622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4827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155820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67409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5628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52977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57135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65353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38691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86452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37355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579506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260587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05650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32131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01134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9BDF4-2E17-7A44-6025-B07E1ED36F8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D5747B-7236-1838-90EA-B6DD3052FB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30789BF-2F1B-FE69-3357-99C1657E93D6}"/>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16231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188927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82755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88205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00599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88885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18315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fr-FR"/>
              <a:t>Modifiez le style du titre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pPr rtl="0"/>
            <a:fld id="{EABA18A1-B72F-49DD-8A51-DC4A9B10C77C}" type="datetime1">
              <a:rPr lang="fr-FR" smtClean="0"/>
              <a:t>11/01/2025</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130150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rtl="0"/>
            <a:fld id="{75162FBC-E467-46B8-ABE1-98D95CFF2BA6}" type="datetime1">
              <a:rPr lang="fr-FR" smtClean="0"/>
              <a:t>11/01/2025</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983718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4280203248"/>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rtl="0"/>
            <a:fld id="{F810B38C-D4F5-42C2-967A-0B7FC97B2621}" type="datetime1">
              <a:rPr lang="fr-FR" smtClean="0"/>
              <a:t>11/01/2025</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403496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rtl="0"/>
            <a:fld id="{76C9646D-2F82-4FD6-98A1-C2A4C26D0529}" type="datetime1">
              <a:rPr lang="fr-FR" smtClean="0"/>
              <a:t>11/01/2025</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766402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565191163"/>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8C7E81F3-FFCD-4236-B158-26C78CAC6E11}" type="datetime1">
              <a:rPr lang="fr-FR" smtClean="0"/>
              <a:t>11/01/2025</a:t>
            </a:fld>
            <a:endParaRPr lang="en-US" dirty="0"/>
          </a:p>
        </p:txBody>
      </p:sp>
      <p:sp>
        <p:nvSpPr>
          <p:cNvPr id="3" name="Footer Placeholder 2"/>
          <p:cNvSpPr>
            <a:spLocks noGrp="1"/>
          </p:cNvSpPr>
          <p:nvPr>
            <p:ph type="ftr" sz="quarter" idx="11"/>
          </p:nvPr>
        </p:nvSpPr>
        <p:spPr/>
        <p:txBody>
          <a:bodyPr/>
          <a:lstStyle/>
          <a:p>
            <a:pPr rtl="0"/>
            <a:endParaRPr lang="en-US" dirty="0"/>
          </a:p>
        </p:txBody>
      </p:sp>
      <p:sp>
        <p:nvSpPr>
          <p:cNvPr id="4" name="Slide Number Placeholder 3"/>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274479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0A97361A-7C50-452A-9761-2F2CCDC29838}" type="datetime1">
              <a:rPr lang="fr-FR" smtClean="0"/>
              <a:t>11/01/2025</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pPr rtl="0"/>
              <a:t>‹N°›</a:t>
            </a:fld>
            <a:endParaRPr lang="en-US" dirty="0"/>
          </a:p>
        </p:txBody>
      </p:sp>
    </p:spTree>
    <p:extLst>
      <p:ext uri="{BB962C8B-B14F-4D97-AF65-F5344CB8AC3E}">
        <p14:creationId xmlns:p14="http://schemas.microsoft.com/office/powerpoint/2010/main" val="2006099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7E208F8F-9785-4D7E-B2D7-6FB9149CAF24}" type="datetime1">
              <a:rPr lang="fr-FR" smtClean="0"/>
              <a:t>11/01/2025</a:t>
            </a:fld>
            <a:endParaRPr lang="en-US" dirty="0"/>
          </a:p>
        </p:txBody>
      </p:sp>
      <p:sp>
        <p:nvSpPr>
          <p:cNvPr id="6" name="Footer Placeholder 5"/>
          <p:cNvSpPr>
            <a:spLocks noGrp="1"/>
          </p:cNvSpPr>
          <p:nvPr>
            <p:ph type="ftr" sz="quarter" idx="11"/>
          </p:nvPr>
        </p:nvSpPr>
        <p:spPr/>
        <p:txBody>
          <a:bodyPr/>
          <a:lstStyle/>
          <a:p>
            <a:pPr algn="l"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615793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fr-FR"/>
              <a:t>Modifiez le style du titre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534905592"/>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990449500"/>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‹N°›</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9980110"/>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588020990"/>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fr-FR"/>
              <a:t>Modifiez le style du titre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321315183"/>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fr-FR"/>
              <a:t>Modifiez le style du titre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rtl="0"/>
            <a:fld id="{33CD2423-DC0C-47A2-8916-10643EB35EC9}" type="datetime1">
              <a:rPr lang="fr-FR" smtClean="0"/>
              <a:t>11/01/2025</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704230038"/>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rtl="0"/>
            <a:fld id="{97A74DDF-14B3-4359-B246-DC1DC867FD8F}" type="datetime1">
              <a:rPr lang="fr-FR" smtClean="0"/>
              <a:t>11/01/2025</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55946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rtl="0"/>
            <a:fld id="{72DB94D9-FA33-4622-B5B0-3A212B55AFC9}" type="datetime1">
              <a:rPr lang="fr-FR" smtClean="0"/>
              <a:t>11/01/2025</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565482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rtl="0"/>
            <a:fld id="{33CD2423-DC0C-47A2-8916-10643EB35EC9}" type="datetime1">
              <a:rPr lang="fr-FR" smtClean="0"/>
              <a:t>11/01/2025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rtl="0"/>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809059603"/>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hf sldNum="0" hdr="0" ftr="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132633-6175-E9F9-6369-211FF15A9BE3}"/>
              </a:ext>
            </a:extLst>
          </p:cNvPr>
          <p:cNvPicPr>
            <a:picLocks noChangeAspect="1"/>
          </p:cNvPicPr>
          <p:nvPr/>
        </p:nvPicPr>
        <p:blipFill rotWithShape="1">
          <a:blip r:embed="rId2">
            <a:duotone>
              <a:prstClr val="black"/>
              <a:schemeClr val="tx2">
                <a:tint val="45000"/>
                <a:satMod val="400000"/>
              </a:schemeClr>
            </a:duotone>
            <a:alphaModFix amt="13000"/>
          </a:blip>
          <a:srcRect b="14773"/>
          <a:stretch/>
        </p:blipFill>
        <p:spPr>
          <a:xfrm>
            <a:off x="-5280" y="0"/>
            <a:ext cx="12191980" cy="6857990"/>
          </a:xfrm>
          <a:prstGeom prst="rect">
            <a:avLst/>
          </a:prstGeom>
        </p:spPr>
      </p:pic>
      <p:sp>
        <p:nvSpPr>
          <p:cNvPr id="2" name="Titre 1">
            <a:extLst>
              <a:ext uri="{FF2B5EF4-FFF2-40B4-BE49-F238E27FC236}">
                <a16:creationId xmlns:a16="http://schemas.microsoft.com/office/drawing/2014/main" id="{4ABD30D7-99CD-58FE-83AB-1C0EE32B6068}"/>
              </a:ext>
            </a:extLst>
          </p:cNvPr>
          <p:cNvSpPr>
            <a:spLocks noGrp="1"/>
          </p:cNvSpPr>
          <p:nvPr>
            <p:ph type="ctrTitle"/>
          </p:nvPr>
        </p:nvSpPr>
        <p:spPr/>
        <p:txBody>
          <a:bodyPr>
            <a:normAutofit/>
          </a:bodyPr>
          <a:lstStyle/>
          <a:p>
            <a:r>
              <a:rPr lang="fr-FR" dirty="0">
                <a:latin typeface="Century Gothic" panose="020B0502020202020204" pitchFamily="34" charset="0"/>
              </a:rPr>
              <a:t>***</a:t>
            </a:r>
          </a:p>
        </p:txBody>
      </p:sp>
      <p:sp>
        <p:nvSpPr>
          <p:cNvPr id="3" name="Sous-titre 2">
            <a:extLst>
              <a:ext uri="{FF2B5EF4-FFF2-40B4-BE49-F238E27FC236}">
                <a16:creationId xmlns:a16="http://schemas.microsoft.com/office/drawing/2014/main" id="{185F578E-E150-9C74-4722-1DB79ECE2919}"/>
              </a:ext>
            </a:extLst>
          </p:cNvPr>
          <p:cNvSpPr>
            <a:spLocks noGrp="1"/>
          </p:cNvSpPr>
          <p:nvPr>
            <p:ph type="subTitle" idx="1"/>
          </p:nvPr>
        </p:nvSpPr>
        <p:spPr/>
        <p:txBody>
          <a:bodyPr>
            <a:normAutofit/>
          </a:bodyPr>
          <a:lstStyle/>
          <a:p>
            <a:endParaRPr lang="fr-FR" dirty="0"/>
          </a:p>
        </p:txBody>
      </p:sp>
    </p:spTree>
    <p:extLst>
      <p:ext uri="{BB962C8B-B14F-4D97-AF65-F5344CB8AC3E}">
        <p14:creationId xmlns:p14="http://schemas.microsoft.com/office/powerpoint/2010/main" val="1697016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B482FD-C684-4DAA-AC4C-1739F51A9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8FD68DA-43BA-4508-8DE2-BA9BB7B2FA5B}"/>
              </a:ext>
            </a:extLst>
          </p:cNvPr>
          <p:cNvSpPr>
            <a:spLocks noGrp="1"/>
          </p:cNvSpPr>
          <p:nvPr>
            <p:ph type="ctrTitle"/>
          </p:nvPr>
        </p:nvSpPr>
        <p:spPr>
          <a:xfrm>
            <a:off x="5139236" y="1097280"/>
            <a:ext cx="6403406" cy="4626864"/>
          </a:xfrm>
        </p:spPr>
        <p:txBody>
          <a:bodyPr rtlCol="0" anchor="ctr">
            <a:normAutofit/>
          </a:bodyPr>
          <a:lstStyle/>
          <a:p>
            <a:pPr algn="l" rtl="0"/>
            <a:r>
              <a:rPr lang="fr-FR" dirty="0"/>
              <a:t>N</a:t>
            </a:r>
            <a:r>
              <a:rPr lang="fr-FR" sz="5400" dirty="0"/>
              <a:t>ous devons exclure le méchant du milieu de nous</a:t>
            </a:r>
            <a:endParaRPr lang="fr" dirty="0">
              <a:latin typeface="Century Gothic" panose="020B0502020202020204" pitchFamily="34" charset="0"/>
            </a:endParaRPr>
          </a:p>
        </p:txBody>
      </p:sp>
      <p:sp>
        <p:nvSpPr>
          <p:cNvPr id="3" name="Sous-titre 2">
            <a:extLst>
              <a:ext uri="{FF2B5EF4-FFF2-40B4-BE49-F238E27FC236}">
                <a16:creationId xmlns:a16="http://schemas.microsoft.com/office/drawing/2014/main" id="{A8E9CFF2-3777-4FF4-A759-8491175B0B7C}"/>
              </a:ext>
            </a:extLst>
          </p:cNvPr>
          <p:cNvSpPr>
            <a:spLocks noGrp="1"/>
          </p:cNvSpPr>
          <p:nvPr>
            <p:ph type="subTitle" idx="1"/>
          </p:nvPr>
        </p:nvSpPr>
        <p:spPr>
          <a:xfrm>
            <a:off x="913795" y="1097280"/>
            <a:ext cx="3256177" cy="4626863"/>
          </a:xfrm>
        </p:spPr>
        <p:txBody>
          <a:bodyPr rtlCol="0" anchor="ctr">
            <a:normAutofit/>
          </a:bodyPr>
          <a:lstStyle/>
          <a:p>
            <a:pPr algn="r" rtl="0"/>
            <a:r>
              <a:rPr lang="fr" sz="3600" dirty="0">
                <a:latin typeface="Century Gothic" panose="020B0502020202020204" pitchFamily="34" charset="0"/>
              </a:rPr>
              <a:t>Première lettre aux Corinthiens</a:t>
            </a:r>
          </a:p>
          <a:p>
            <a:pPr algn="r" rtl="0"/>
            <a:r>
              <a:rPr lang="fr" sz="3600" dirty="0">
                <a:latin typeface="Century Gothic" panose="020B0502020202020204" pitchFamily="34" charset="0"/>
              </a:rPr>
              <a:t> Chapitre 5</a:t>
            </a:r>
            <a:endParaRPr lang="fr" sz="3600" dirty="0"/>
          </a:p>
        </p:txBody>
      </p:sp>
      <p:cxnSp>
        <p:nvCxnSpPr>
          <p:cNvPr id="10" name="Straight Connector 9">
            <a:extLst>
              <a:ext uri="{FF2B5EF4-FFF2-40B4-BE49-F238E27FC236}">
                <a16:creationId xmlns:a16="http://schemas.microsoft.com/office/drawing/2014/main" id="{2DAA738B-EDF5-4694-B25A-3488245BC8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08AA-B981-8E68-024C-E9A8995242AA}"/>
            </a:ext>
          </a:extLst>
        </p:cNvPr>
        <p:cNvGrpSpPr/>
        <p:nvPr/>
      </p:nvGrpSpPr>
      <p:grpSpPr>
        <a:xfrm>
          <a:off x="0" y="0"/>
          <a:ext cx="0" cy="0"/>
          <a:chOff x="0" y="0"/>
          <a:chExt cx="0" cy="0"/>
        </a:xfrm>
      </p:grpSpPr>
    </p:spTree>
    <p:extLst>
      <p:ext uri="{BB962C8B-B14F-4D97-AF65-F5344CB8AC3E}">
        <p14:creationId xmlns:p14="http://schemas.microsoft.com/office/powerpoint/2010/main" val="274140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8DCA6-8245-A9F9-864B-899AC369B8B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FB97DC2-3A09-F0D2-61EE-7793ABCB9B51}"/>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1B8559CE-7532-CD68-8F04-254853D64EA5}"/>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9A8F2F9C-8B63-EA84-0EEA-E259B4C77785}"/>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0"/>
              </a:spcAft>
            </a:pPr>
            <a:r>
              <a:rPr lang="fr-FR" dirty="0"/>
              <a:t>Contexte : La discipline aujourd'hui ? </a:t>
            </a:r>
          </a:p>
          <a:p>
            <a:pPr marL="36900" lvl="1" algn="r">
              <a:spcAft>
                <a:spcPts val="1800"/>
              </a:spcAft>
            </a:pPr>
            <a:r>
              <a:rPr lang="fr-FR" dirty="0">
                <a:solidFill>
                  <a:srgbClr val="99FF99"/>
                </a:solidFill>
              </a:rPr>
              <a:t>Verset 9</a:t>
            </a:r>
            <a:endParaRPr lang="fr-FR" dirty="0"/>
          </a:p>
        </p:txBody>
      </p:sp>
    </p:spTree>
    <p:extLst>
      <p:ext uri="{BB962C8B-B14F-4D97-AF65-F5344CB8AC3E}">
        <p14:creationId xmlns:p14="http://schemas.microsoft.com/office/powerpoint/2010/main" val="340186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87728-FEE0-6AF5-5FD1-C685ABA48A1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45306E0E-B90B-6F38-A793-8FD0EF3A7C13}"/>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3F43E160-63F6-C155-5A5B-737A1716A072}"/>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DA50064D-3A02-D017-0B6F-AFE097243CC3}"/>
              </a:ext>
            </a:extLst>
          </p:cNvPr>
          <p:cNvSpPr txBox="1"/>
          <p:nvPr/>
        </p:nvSpPr>
        <p:spPr>
          <a:xfrm>
            <a:off x="0" y="2439682"/>
            <a:ext cx="7029906" cy="2642198"/>
          </a:xfrm>
          <a:prstGeom prst="rect">
            <a:avLst/>
          </a:prstGeom>
          <a:noFill/>
        </p:spPr>
        <p:txBody>
          <a:bodyPr wrap="square" lIns="252000" rIns="360000">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9</a:t>
            </a: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Je vous ai écrit </a:t>
            </a:r>
            <a:r>
              <a:rPr lang="fr-FR" sz="2000" b="1" u="sng"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dans ma lettre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de ne pas entretenir de relations avec ceux qui vivent </a:t>
            </a:r>
            <a:r>
              <a:rPr lang="fr-FR" sz="2000" b="1" u="sng"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dans l’immoralité sexuelle</a:t>
            </a:r>
            <a:r>
              <a:rPr lang="fr-FR" sz="2000" dirty="0">
                <a:latin typeface="Century Gothic" panose="020B0502020202020204" pitchFamily="34" charset="0"/>
                <a:cs typeface="Arial" panose="020B0604020202020204" pitchFamily="34" charset="0"/>
              </a:rPr>
              <a:t>. </a:t>
            </a:r>
            <a:r>
              <a:rPr lang="fr-FR" sz="2000" baseline="30000" dirty="0">
                <a:latin typeface="Century Gothic" panose="020B0502020202020204" pitchFamily="34" charset="0"/>
                <a:cs typeface="Arial" panose="020B0604020202020204" pitchFamily="34" charset="0"/>
              </a:rPr>
              <a:t>10</a:t>
            </a:r>
            <a:r>
              <a:rPr lang="fr-FR" sz="2000" dirty="0">
                <a:latin typeface="Century Gothic" panose="020B0502020202020204" pitchFamily="34" charset="0"/>
                <a:cs typeface="Arial" panose="020B0604020202020204" pitchFamily="34" charset="0"/>
              </a:rPr>
              <a:t> Je ne parlais pas d'une manière absolue des gens de ce monde qui vivent dans l'immoralité ou sont toujours désireux de posséder plus, voleurs, idolâtres; autrement, il vous faudrait sortir du monde. »</a:t>
            </a:r>
          </a:p>
        </p:txBody>
      </p:sp>
      <p:sp>
        <p:nvSpPr>
          <p:cNvPr id="4" name="Espace réservé du contenu 2">
            <a:extLst>
              <a:ext uri="{FF2B5EF4-FFF2-40B4-BE49-F238E27FC236}">
                <a16:creationId xmlns:a16="http://schemas.microsoft.com/office/drawing/2014/main" id="{7DD3C19E-7823-7E2D-CD3E-38A07B8032FA}"/>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0"/>
              </a:spcAft>
            </a:pPr>
            <a:r>
              <a:rPr lang="fr-FR" dirty="0"/>
              <a:t>Contexte : La discipline aujourd'hui ? </a:t>
            </a:r>
          </a:p>
          <a:p>
            <a:pPr marL="36900" lvl="1" algn="r">
              <a:spcAft>
                <a:spcPts val="1800"/>
              </a:spcAft>
            </a:pPr>
            <a:r>
              <a:rPr lang="fr-FR" dirty="0">
                <a:solidFill>
                  <a:srgbClr val="99FF99"/>
                </a:solidFill>
              </a:rPr>
              <a:t>Verset 9</a:t>
            </a:r>
            <a:endParaRPr lang="fr-FR" dirty="0"/>
          </a:p>
        </p:txBody>
      </p:sp>
    </p:spTree>
    <p:extLst>
      <p:ext uri="{BB962C8B-B14F-4D97-AF65-F5344CB8AC3E}">
        <p14:creationId xmlns:p14="http://schemas.microsoft.com/office/powerpoint/2010/main" val="2723027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84350-8C5C-158C-5D45-D449799D13E1}"/>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6A18AFC7-CD92-B778-6CA8-9C2DA5EC9059}"/>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C72D0619-AD21-5A96-EE9E-0029AAD58AED}"/>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2">
            <a:extLst>
              <a:ext uri="{FF2B5EF4-FFF2-40B4-BE49-F238E27FC236}">
                <a16:creationId xmlns:a16="http://schemas.microsoft.com/office/drawing/2014/main" id="{9B4652E5-BD04-A03C-E534-F144F611E3D7}"/>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b="1" dirty="0"/>
              <a:t>… Le témoignage à tous		</a:t>
            </a:r>
            <a:r>
              <a:rPr lang="fr-FR" b="1" dirty="0">
                <a:solidFill>
                  <a:srgbClr val="99FF99"/>
                </a:solidFill>
              </a:rPr>
              <a:t>v.1</a:t>
            </a:r>
            <a:endParaRPr lang="fr-FR" b="1" dirty="0"/>
          </a:p>
        </p:txBody>
      </p:sp>
    </p:spTree>
    <p:extLst>
      <p:ext uri="{BB962C8B-B14F-4D97-AF65-F5344CB8AC3E}">
        <p14:creationId xmlns:p14="http://schemas.microsoft.com/office/powerpoint/2010/main" val="124936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DEFD7-43C2-79C1-1981-773CE229C9D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6A5FAF9A-9772-C8B4-19B6-6E06D67C0282}"/>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232933E4-842A-079E-FBF6-9668D4377C50}"/>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4F6EDC21-4ED9-FE27-9CDD-6467E28557F1}"/>
              </a:ext>
            </a:extLst>
          </p:cNvPr>
          <p:cNvSpPr txBox="1"/>
          <p:nvPr/>
        </p:nvSpPr>
        <p:spPr>
          <a:xfrm>
            <a:off x="375639" y="1487915"/>
            <a:ext cx="6120684" cy="1903534"/>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1</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On </a:t>
            </a:r>
            <a:r>
              <a:rPr lang="fr-FR" sz="2000" b="1" u="sng"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entend généralement dire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qu'il y a de l'immoralité sexuelle parmi vous, et une immoralité telle qu'on ne la mentionne même pas chez les non-croyants; c'est au point que l'un de vous a pris la femme de son père. </a:t>
            </a:r>
            <a:r>
              <a:rPr lang="fr-FR" sz="2000" dirty="0">
                <a:latin typeface="Century Gothic" panose="020B0502020202020204" pitchFamily="34" charset="0"/>
                <a:cs typeface="Arial" panose="020B0604020202020204" pitchFamily="34" charset="0"/>
              </a:rPr>
              <a:t>» </a:t>
            </a:r>
            <a:r>
              <a:rPr lang="fr-FR" sz="2000" i="1" dirty="0">
                <a:latin typeface="Century Gothic" panose="020B0502020202020204" pitchFamily="34" charset="0"/>
                <a:cs typeface="Arial" panose="020B0604020202020204" pitchFamily="34" charset="0"/>
              </a:rPr>
              <a:t>S21</a:t>
            </a:r>
          </a:p>
        </p:txBody>
      </p:sp>
      <p:sp>
        <p:nvSpPr>
          <p:cNvPr id="4" name="Espace réservé du contenu 2">
            <a:extLst>
              <a:ext uri="{FF2B5EF4-FFF2-40B4-BE49-F238E27FC236}">
                <a16:creationId xmlns:a16="http://schemas.microsoft.com/office/drawing/2014/main" id="{970F0B3E-AD36-2B3A-617A-A4A7B0B45580}"/>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b="1" dirty="0"/>
              <a:t>… Le témoignage à tous		</a:t>
            </a:r>
            <a:r>
              <a:rPr lang="fr-FR" b="1" dirty="0">
                <a:solidFill>
                  <a:srgbClr val="99FF99"/>
                </a:solidFill>
              </a:rPr>
              <a:t>v.1</a:t>
            </a:r>
            <a:endParaRPr lang="fr-FR" b="1" dirty="0"/>
          </a:p>
        </p:txBody>
      </p:sp>
    </p:spTree>
    <p:extLst>
      <p:ext uri="{BB962C8B-B14F-4D97-AF65-F5344CB8AC3E}">
        <p14:creationId xmlns:p14="http://schemas.microsoft.com/office/powerpoint/2010/main" val="3480585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4F04E-2AE8-BDD2-6354-C27DFF57A1A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659D608-E4F0-E506-9286-413BF1971C05}"/>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63CCF0CF-34A7-9939-907F-D6E0A50C7B70}"/>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2F1BD828-C7F5-0EAD-214F-824630AC7922}"/>
              </a:ext>
            </a:extLst>
          </p:cNvPr>
          <p:cNvSpPr txBox="1"/>
          <p:nvPr/>
        </p:nvSpPr>
        <p:spPr>
          <a:xfrm>
            <a:off x="375639" y="1487915"/>
            <a:ext cx="6120684" cy="1903534"/>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1</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On </a:t>
            </a:r>
            <a:r>
              <a:rPr lang="fr-FR" sz="2000" b="1" u="sng"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entend généralement dire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qu'il y a de l'immoralité sexuelle parmi vous, et une immoralité telle qu'on ne la mentionne même pas chez les non-croyants; c'est au point que l'un de vous a pris la femme de son père. </a:t>
            </a:r>
            <a:r>
              <a:rPr lang="fr-FR" sz="2000" dirty="0">
                <a:latin typeface="Century Gothic" panose="020B0502020202020204" pitchFamily="34" charset="0"/>
                <a:cs typeface="Arial" panose="020B0604020202020204" pitchFamily="34" charset="0"/>
              </a:rPr>
              <a:t>» </a:t>
            </a:r>
            <a:r>
              <a:rPr lang="fr-FR" sz="2000" i="1" dirty="0">
                <a:latin typeface="Century Gothic" panose="020B0502020202020204" pitchFamily="34" charset="0"/>
                <a:cs typeface="Arial" panose="020B0604020202020204" pitchFamily="34" charset="0"/>
              </a:rPr>
              <a:t>S21</a:t>
            </a:r>
          </a:p>
        </p:txBody>
      </p:sp>
      <p:sp>
        <p:nvSpPr>
          <p:cNvPr id="4" name="ZoneTexte 3">
            <a:extLst>
              <a:ext uri="{FF2B5EF4-FFF2-40B4-BE49-F238E27FC236}">
                <a16:creationId xmlns:a16="http://schemas.microsoft.com/office/drawing/2014/main" id="{FB73173D-3FCA-9E36-2897-8AD76C6CE208}"/>
              </a:ext>
            </a:extLst>
          </p:cNvPr>
          <p:cNvSpPr txBox="1"/>
          <p:nvPr/>
        </p:nvSpPr>
        <p:spPr>
          <a:xfrm>
            <a:off x="315257" y="3811282"/>
            <a:ext cx="6120684" cy="795539"/>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On </a:t>
            </a:r>
            <a:r>
              <a:rPr lang="fr-FR" sz="2000" b="1" u="sng"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entend dire partout </a:t>
            </a: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qu’il y a de l’immoralité […] </a:t>
            </a:r>
            <a:r>
              <a:rPr lang="fr-FR" sz="2000" dirty="0">
                <a:latin typeface="Century Gothic" panose="020B0502020202020204" pitchFamily="34" charset="0"/>
                <a:cs typeface="Arial" panose="020B0604020202020204" pitchFamily="34" charset="0"/>
              </a:rPr>
              <a:t>» </a:t>
            </a:r>
            <a:r>
              <a:rPr lang="fr-FR" sz="2000" i="1" dirty="0">
                <a:latin typeface="Century Gothic" panose="020B0502020202020204" pitchFamily="34" charset="0"/>
                <a:cs typeface="Arial" panose="020B0604020202020204" pitchFamily="34" charset="0"/>
              </a:rPr>
              <a:t>Semeur</a:t>
            </a:r>
          </a:p>
        </p:txBody>
      </p:sp>
      <p:sp>
        <p:nvSpPr>
          <p:cNvPr id="6" name="ZoneTexte 5">
            <a:extLst>
              <a:ext uri="{FF2B5EF4-FFF2-40B4-BE49-F238E27FC236}">
                <a16:creationId xmlns:a16="http://schemas.microsoft.com/office/drawing/2014/main" id="{B0311D28-9D6B-CE76-9721-93D9AE696F66}"/>
              </a:ext>
            </a:extLst>
          </p:cNvPr>
          <p:cNvSpPr txBox="1"/>
          <p:nvPr/>
        </p:nvSpPr>
        <p:spPr>
          <a:xfrm>
            <a:off x="429654" y="4972315"/>
            <a:ext cx="5891890" cy="795539"/>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latin typeface="Century Gothic" panose="020B0502020202020204" pitchFamily="34" charset="0"/>
                <a:cs typeface="Arial" panose="020B0604020202020204" pitchFamily="34" charset="0"/>
              </a:rPr>
              <a:t>On </a:t>
            </a:r>
            <a:r>
              <a:rPr lang="fr-FR" sz="2000" b="1" u="sng" dirty="0">
                <a:latin typeface="Century Gothic" panose="020B0502020202020204" pitchFamily="34" charset="0"/>
                <a:cs typeface="Arial" panose="020B0604020202020204" pitchFamily="34" charset="0"/>
              </a:rPr>
              <a:t>entend parler constamment </a:t>
            </a:r>
            <a:r>
              <a:rPr lang="fr-FR" sz="2000" dirty="0">
                <a:latin typeface="Century Gothic" panose="020B0502020202020204" pitchFamily="34" charset="0"/>
                <a:cs typeface="Arial" panose="020B0604020202020204" pitchFamily="34" charset="0"/>
              </a:rPr>
              <a:t>d'inconduite </a:t>
            </a: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latin typeface="Century Gothic" panose="020B0502020202020204" pitchFamily="34" charset="0"/>
                <a:cs typeface="Arial" panose="020B0604020202020204" pitchFamily="34" charset="0"/>
              </a:rPr>
              <a:t>» </a:t>
            </a:r>
            <a:r>
              <a:rPr lang="fr-FR" sz="2000" i="1" dirty="0">
                <a:latin typeface="Century Gothic" panose="020B0502020202020204" pitchFamily="34" charset="0"/>
                <a:cs typeface="Arial" panose="020B0604020202020204" pitchFamily="34" charset="0"/>
              </a:rPr>
              <a:t>Colombe</a:t>
            </a:r>
          </a:p>
        </p:txBody>
      </p:sp>
      <p:sp>
        <p:nvSpPr>
          <p:cNvPr id="7" name="Espace réservé du contenu 2">
            <a:extLst>
              <a:ext uri="{FF2B5EF4-FFF2-40B4-BE49-F238E27FC236}">
                <a16:creationId xmlns:a16="http://schemas.microsoft.com/office/drawing/2014/main" id="{08DD71F7-FE58-DB90-600F-12ACACDD87E1}"/>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b="1" dirty="0"/>
              <a:t>… Le témoignage à tous		</a:t>
            </a:r>
            <a:r>
              <a:rPr lang="fr-FR" b="1" dirty="0">
                <a:solidFill>
                  <a:srgbClr val="99FF99"/>
                </a:solidFill>
              </a:rPr>
              <a:t>v.1</a:t>
            </a:r>
            <a:endParaRPr lang="fr-FR" b="1" dirty="0"/>
          </a:p>
        </p:txBody>
      </p:sp>
    </p:spTree>
    <p:extLst>
      <p:ext uri="{BB962C8B-B14F-4D97-AF65-F5344CB8AC3E}">
        <p14:creationId xmlns:p14="http://schemas.microsoft.com/office/powerpoint/2010/main" val="3565862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21570-B977-3E9F-F14C-FE573F46B9B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576D3E6-6F0F-71D3-8B34-1C70B8FD160C}"/>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2E315556-29DE-BFB9-8219-B5014C822B2E}"/>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2">
            <a:extLst>
              <a:ext uri="{FF2B5EF4-FFF2-40B4-BE49-F238E27FC236}">
                <a16:creationId xmlns:a16="http://schemas.microsoft.com/office/drawing/2014/main" id="{D55231B7-E2E8-BF46-A9A3-2BB89C269C6F}"/>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b="1" dirty="0"/>
              <a:t>… Le salut de la personne		</a:t>
            </a:r>
            <a:r>
              <a:rPr lang="fr-FR" b="1" dirty="0">
                <a:solidFill>
                  <a:srgbClr val="99FF99"/>
                </a:solidFill>
              </a:rPr>
              <a:t>v.5</a:t>
            </a:r>
            <a:endParaRPr lang="fr-FR" b="1" dirty="0"/>
          </a:p>
        </p:txBody>
      </p:sp>
    </p:spTree>
    <p:extLst>
      <p:ext uri="{BB962C8B-B14F-4D97-AF65-F5344CB8AC3E}">
        <p14:creationId xmlns:p14="http://schemas.microsoft.com/office/powerpoint/2010/main" val="404698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D787C-F31F-30FA-30F7-F69C25527C9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C45D00E8-8FFA-0488-92BE-1C1125690AFB}"/>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D4FD08A2-4CCC-0AFA-9943-FE35BC038A39}"/>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E3122CB8-6421-F969-8810-2BE4CAE47E9C}"/>
              </a:ext>
            </a:extLst>
          </p:cNvPr>
          <p:cNvSpPr txBox="1"/>
          <p:nvPr/>
        </p:nvSpPr>
        <p:spPr>
          <a:xfrm>
            <a:off x="359773" y="2206951"/>
            <a:ext cx="6120684" cy="1164871"/>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5</a:t>
            </a: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livrez un tel homme à Satan pour la destruction de la nature pécheresse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afin que l’esprit soit sauvé</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le jour du Seigneur Jésus </a:t>
            </a:r>
            <a:r>
              <a:rPr lang="fr-FR" sz="2000" dirty="0">
                <a:latin typeface="Century Gothic" panose="020B0502020202020204" pitchFamily="34" charset="0"/>
                <a:cs typeface="Arial" panose="020B0604020202020204" pitchFamily="34" charset="0"/>
              </a:rPr>
              <a:t>»</a:t>
            </a:r>
          </a:p>
        </p:txBody>
      </p:sp>
      <p:sp>
        <p:nvSpPr>
          <p:cNvPr id="4" name="Espace réservé du contenu 2">
            <a:extLst>
              <a:ext uri="{FF2B5EF4-FFF2-40B4-BE49-F238E27FC236}">
                <a16:creationId xmlns:a16="http://schemas.microsoft.com/office/drawing/2014/main" id="{9BBFA9BF-8422-88CA-DFF8-B0EEBEA75C82}"/>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b="1" dirty="0"/>
              <a:t>… Le salut de la personne		</a:t>
            </a:r>
            <a:r>
              <a:rPr lang="fr-FR" b="1" dirty="0">
                <a:solidFill>
                  <a:srgbClr val="99FF99"/>
                </a:solidFill>
              </a:rPr>
              <a:t>v.5</a:t>
            </a:r>
            <a:endParaRPr lang="fr-FR" b="1" dirty="0"/>
          </a:p>
        </p:txBody>
      </p:sp>
    </p:spTree>
    <p:extLst>
      <p:ext uri="{BB962C8B-B14F-4D97-AF65-F5344CB8AC3E}">
        <p14:creationId xmlns:p14="http://schemas.microsoft.com/office/powerpoint/2010/main" val="222452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C2EDC-F36A-27A3-E2ED-4A1535F876D7}"/>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2CA82BB0-8907-7AF7-736B-5C7461133711}"/>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sp>
        <p:nvSpPr>
          <p:cNvPr id="3" name="Espace réservé du contenu 2">
            <a:extLst>
              <a:ext uri="{FF2B5EF4-FFF2-40B4-BE49-F238E27FC236}">
                <a16:creationId xmlns:a16="http://schemas.microsoft.com/office/drawing/2014/main" id="{AA6E493F-BBF7-466F-1A2A-3AAD78086610}"/>
              </a:ext>
            </a:extLst>
          </p:cNvPr>
          <p:cNvSpPr txBox="1">
            <a:spLocks/>
          </p:cNvSpPr>
          <p:nvPr/>
        </p:nvSpPr>
        <p:spPr>
          <a:xfrm>
            <a:off x="461919" y="958523"/>
            <a:ext cx="7206341" cy="5197578"/>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lvl="1" indent="0">
              <a:buNone/>
            </a:pPr>
            <a:endParaRPr lang="fr-FR" sz="1600" dirty="0"/>
          </a:p>
          <a:p>
            <a:pPr marL="36900" lvl="1" indent="0">
              <a:buNone/>
            </a:pPr>
            <a:endParaRPr lang="fr-FR" sz="1600" dirty="0"/>
          </a:p>
        </p:txBody>
      </p:sp>
      <p:sp>
        <p:nvSpPr>
          <p:cNvPr id="20" name="Zone de texte 2">
            <a:extLst>
              <a:ext uri="{FF2B5EF4-FFF2-40B4-BE49-F238E27FC236}">
                <a16:creationId xmlns:a16="http://schemas.microsoft.com/office/drawing/2014/main" id="{15927870-1851-F79C-AC71-DE5B4F18DE88}"/>
              </a:ext>
            </a:extLst>
          </p:cNvPr>
          <p:cNvSpPr txBox="1">
            <a:spLocks noChangeArrowheads="1"/>
          </p:cNvSpPr>
          <p:nvPr/>
        </p:nvSpPr>
        <p:spPr bwMode="auto">
          <a:xfrm>
            <a:off x="461917" y="4800598"/>
            <a:ext cx="1695294" cy="746975"/>
          </a:xfrm>
          <a:prstGeom prst="rect">
            <a:avLst/>
          </a:prstGeom>
          <a:noFill/>
          <a:ln w="38100">
            <a:solidFill>
              <a:schemeClr val="accent6">
                <a:lumMod val="40000"/>
                <a:lumOff val="60000"/>
              </a:schemeClr>
            </a:solidFill>
            <a:headEnd/>
            <a:tailEnd/>
          </a:ln>
        </p:spPr>
        <p:style>
          <a:lnRef idx="1">
            <a:schemeClr val="accent6"/>
          </a:lnRef>
          <a:fillRef idx="3">
            <a:schemeClr val="accent6"/>
          </a:fillRef>
          <a:effectRef idx="2">
            <a:schemeClr val="accent6"/>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b="1" kern="100" dirty="0">
                <a:effectLst/>
                <a:ea typeface="Aptos" panose="020B0004020202020204" pitchFamily="34" charset="0"/>
                <a:cs typeface="Times New Roman" panose="02020603050405020304" pitchFamily="18" charset="0"/>
              </a:rPr>
              <a:t>PECHEUR ET CONDAMNÉ</a:t>
            </a:r>
          </a:p>
        </p:txBody>
      </p:sp>
      <p:sp>
        <p:nvSpPr>
          <p:cNvPr id="21" name="Zone de texte 2">
            <a:extLst>
              <a:ext uri="{FF2B5EF4-FFF2-40B4-BE49-F238E27FC236}">
                <a16:creationId xmlns:a16="http://schemas.microsoft.com/office/drawing/2014/main" id="{AE406FE5-ECEF-7B04-3E15-D6140CA07CFB}"/>
              </a:ext>
            </a:extLst>
          </p:cNvPr>
          <p:cNvSpPr txBox="1">
            <a:spLocks noChangeArrowheads="1"/>
          </p:cNvSpPr>
          <p:nvPr/>
        </p:nvSpPr>
        <p:spPr bwMode="auto">
          <a:xfrm>
            <a:off x="5151549" y="1825579"/>
            <a:ext cx="1711298" cy="698680"/>
          </a:xfrm>
          <a:prstGeom prst="rect">
            <a:avLst/>
          </a:prstGeom>
          <a:noFill/>
          <a:ln w="38100">
            <a:solidFill>
              <a:schemeClr val="accent3">
                <a:lumMod val="40000"/>
                <a:lumOff val="60000"/>
              </a:schemeClr>
            </a:solid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b="1" kern="100" dirty="0">
                <a:effectLst/>
                <a:ea typeface="Aptos" panose="020B0004020202020204" pitchFamily="34" charset="0"/>
                <a:cs typeface="Times New Roman" panose="02020603050405020304" pitchFamily="18" charset="0"/>
              </a:rPr>
              <a:t>SAINT ET RACHETÉ</a:t>
            </a:r>
          </a:p>
        </p:txBody>
      </p:sp>
      <p:cxnSp>
        <p:nvCxnSpPr>
          <p:cNvPr id="22" name="Connecteur : en arc 21">
            <a:extLst>
              <a:ext uri="{FF2B5EF4-FFF2-40B4-BE49-F238E27FC236}">
                <a16:creationId xmlns:a16="http://schemas.microsoft.com/office/drawing/2014/main" id="{9EB6F1DF-2A6A-E82B-4E0C-0B80B264172C}"/>
              </a:ext>
            </a:extLst>
          </p:cNvPr>
          <p:cNvCxnSpPr>
            <a:cxnSpLocks/>
          </p:cNvCxnSpPr>
          <p:nvPr/>
        </p:nvCxnSpPr>
        <p:spPr>
          <a:xfrm flipV="1">
            <a:off x="2203243" y="4879717"/>
            <a:ext cx="579549" cy="363830"/>
          </a:xfrm>
          <a:prstGeom prst="curvedConnector3">
            <a:avLst>
              <a:gd name="adj1" fmla="val 50000"/>
            </a:avLst>
          </a:prstGeom>
          <a:ln w="76200">
            <a:solidFill>
              <a:schemeClr val="tx1"/>
            </a:solidFill>
            <a:tailEnd type="triangle"/>
          </a:ln>
        </p:spPr>
        <p:style>
          <a:lnRef idx="3">
            <a:schemeClr val="accent2"/>
          </a:lnRef>
          <a:fillRef idx="0">
            <a:schemeClr val="accent2"/>
          </a:fillRef>
          <a:effectRef idx="2">
            <a:schemeClr val="accent2"/>
          </a:effectRef>
          <a:fontRef idx="minor">
            <a:schemeClr val="tx1"/>
          </a:fontRef>
        </p:style>
      </p:cxnSp>
      <p:sp>
        <p:nvSpPr>
          <p:cNvPr id="31" name="Zone de texte 2">
            <a:extLst>
              <a:ext uri="{FF2B5EF4-FFF2-40B4-BE49-F238E27FC236}">
                <a16:creationId xmlns:a16="http://schemas.microsoft.com/office/drawing/2014/main" id="{E4FDD287-9AA7-CD26-8874-2EC8308261AA}"/>
              </a:ext>
            </a:extLst>
          </p:cNvPr>
          <p:cNvSpPr txBox="1">
            <a:spLocks noChangeArrowheads="1"/>
          </p:cNvSpPr>
          <p:nvPr/>
        </p:nvSpPr>
        <p:spPr bwMode="auto">
          <a:xfrm>
            <a:off x="1402935" y="3737975"/>
            <a:ext cx="2899469" cy="1035967"/>
          </a:xfrm>
          <a:prstGeom prst="rect">
            <a:avLst/>
          </a:prstGeom>
          <a:noFill/>
          <a:ln w="38100">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b="1" kern="100" dirty="0">
                <a:effectLst/>
                <a:ea typeface="Aptos" panose="020B0004020202020204" pitchFamily="34" charset="0"/>
                <a:cs typeface="Times New Roman" panose="02020603050405020304" pitchFamily="18" charset="0"/>
              </a:rPr>
              <a:t>Un chemin d’aut</a:t>
            </a:r>
            <a:r>
              <a:rPr lang="fr-FR" b="1" kern="100" dirty="0">
                <a:ea typeface="Aptos" panose="020B0004020202020204" pitchFamily="34" charset="0"/>
                <a:cs typeface="Times New Roman" panose="02020603050405020304" pitchFamily="18" charset="0"/>
              </a:rPr>
              <a:t>o-</a:t>
            </a:r>
            <a:r>
              <a:rPr lang="fr-FR" b="1" kern="100" dirty="0">
                <a:effectLst/>
                <a:ea typeface="Aptos" panose="020B0004020202020204" pitchFamily="34" charset="0"/>
                <a:cs typeface="Times New Roman" panose="02020603050405020304" pitchFamily="18" charset="0"/>
              </a:rPr>
              <a:t> justification qui ne mène nulle part</a:t>
            </a:r>
          </a:p>
        </p:txBody>
      </p:sp>
      <p:sp>
        <p:nvSpPr>
          <p:cNvPr id="4" name="Zone de texte 2">
            <a:extLst>
              <a:ext uri="{FF2B5EF4-FFF2-40B4-BE49-F238E27FC236}">
                <a16:creationId xmlns:a16="http://schemas.microsoft.com/office/drawing/2014/main" id="{5B7F58B4-8939-3CA2-1F55-49583C05F75B}"/>
              </a:ext>
            </a:extLst>
          </p:cNvPr>
          <p:cNvSpPr txBox="1">
            <a:spLocks noChangeArrowheads="1"/>
          </p:cNvSpPr>
          <p:nvPr/>
        </p:nvSpPr>
        <p:spPr bwMode="auto">
          <a:xfrm>
            <a:off x="5151549" y="1138952"/>
            <a:ext cx="1711298" cy="698680"/>
          </a:xfrm>
          <a:prstGeom prst="rect">
            <a:avLst/>
          </a:prstGeom>
          <a:noFill/>
          <a:ln w="38100">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sz="3600" b="1" kern="100" dirty="0">
                <a:effectLst/>
                <a:ea typeface="Aptos" panose="020B0004020202020204" pitchFamily="34" charset="0"/>
                <a:cs typeface="Times New Roman" panose="02020603050405020304" pitchFamily="18" charset="0"/>
              </a:rPr>
              <a:t>DIEU</a:t>
            </a:r>
          </a:p>
        </p:txBody>
      </p:sp>
      <p:sp>
        <p:nvSpPr>
          <p:cNvPr id="28" name="Zone de texte 2">
            <a:extLst>
              <a:ext uri="{FF2B5EF4-FFF2-40B4-BE49-F238E27FC236}">
                <a16:creationId xmlns:a16="http://schemas.microsoft.com/office/drawing/2014/main" id="{DF7887B3-03DF-0019-3613-3FED737B4CA9}"/>
              </a:ext>
            </a:extLst>
          </p:cNvPr>
          <p:cNvSpPr txBox="1">
            <a:spLocks noChangeArrowheads="1"/>
          </p:cNvSpPr>
          <p:nvPr/>
        </p:nvSpPr>
        <p:spPr bwMode="auto">
          <a:xfrm>
            <a:off x="445913" y="5606424"/>
            <a:ext cx="1711298" cy="698680"/>
          </a:xfrm>
          <a:prstGeom prst="rect">
            <a:avLst/>
          </a:prstGeom>
          <a:noFill/>
          <a:ln w="38100">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sz="3600" b="1" kern="100" dirty="0">
                <a:effectLst/>
                <a:ea typeface="Aptos" panose="020B0004020202020204" pitchFamily="34" charset="0"/>
                <a:cs typeface="Times New Roman" panose="02020603050405020304" pitchFamily="18" charset="0"/>
              </a:rPr>
              <a:t>PÉCHÉ</a:t>
            </a:r>
          </a:p>
        </p:txBody>
      </p:sp>
      <p:cxnSp>
        <p:nvCxnSpPr>
          <p:cNvPr id="6" name="Connecteur droit 5">
            <a:extLst>
              <a:ext uri="{FF2B5EF4-FFF2-40B4-BE49-F238E27FC236}">
                <a16:creationId xmlns:a16="http://schemas.microsoft.com/office/drawing/2014/main" id="{376D7F02-03DF-520C-81F7-53C3FBF7E5A0}"/>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space réservé du contenu 2">
            <a:extLst>
              <a:ext uri="{FF2B5EF4-FFF2-40B4-BE49-F238E27FC236}">
                <a16:creationId xmlns:a16="http://schemas.microsoft.com/office/drawing/2014/main" id="{012A4A1F-5B47-17DC-C70D-E45D07C1DB75}"/>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b="1" dirty="0"/>
              <a:t>… Le salut de la personne		</a:t>
            </a:r>
            <a:r>
              <a:rPr lang="fr-FR" b="1" dirty="0">
                <a:solidFill>
                  <a:srgbClr val="99FF99"/>
                </a:solidFill>
              </a:rPr>
              <a:t>v.5</a:t>
            </a:r>
            <a:endParaRPr lang="fr-FR" b="1" dirty="0"/>
          </a:p>
        </p:txBody>
      </p:sp>
    </p:spTree>
    <p:extLst>
      <p:ext uri="{BB962C8B-B14F-4D97-AF65-F5344CB8AC3E}">
        <p14:creationId xmlns:p14="http://schemas.microsoft.com/office/powerpoint/2010/main" val="105179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83131-CDDA-C351-357F-367919B55884}"/>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6B559D20-2B6B-3378-6853-F9688AE94941}"/>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sp>
        <p:nvSpPr>
          <p:cNvPr id="3" name="Espace réservé du contenu 2">
            <a:extLst>
              <a:ext uri="{FF2B5EF4-FFF2-40B4-BE49-F238E27FC236}">
                <a16:creationId xmlns:a16="http://schemas.microsoft.com/office/drawing/2014/main" id="{9215A4C3-E56C-66AE-B639-3CF2488D7716}"/>
              </a:ext>
            </a:extLst>
          </p:cNvPr>
          <p:cNvSpPr txBox="1">
            <a:spLocks/>
          </p:cNvSpPr>
          <p:nvPr/>
        </p:nvSpPr>
        <p:spPr>
          <a:xfrm>
            <a:off x="461919" y="958523"/>
            <a:ext cx="7206341" cy="5197578"/>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lvl="1" indent="0">
              <a:buNone/>
            </a:pPr>
            <a:endParaRPr lang="fr-FR" sz="1600" dirty="0"/>
          </a:p>
          <a:p>
            <a:pPr marL="36900" lvl="1" indent="0">
              <a:buNone/>
            </a:pPr>
            <a:endParaRPr lang="fr-FR" sz="1600" dirty="0"/>
          </a:p>
        </p:txBody>
      </p:sp>
      <p:sp>
        <p:nvSpPr>
          <p:cNvPr id="20" name="Zone de texte 2">
            <a:extLst>
              <a:ext uri="{FF2B5EF4-FFF2-40B4-BE49-F238E27FC236}">
                <a16:creationId xmlns:a16="http://schemas.microsoft.com/office/drawing/2014/main" id="{C6ACF53B-0D4D-4F87-3156-D86F4AA9C8C8}"/>
              </a:ext>
            </a:extLst>
          </p:cNvPr>
          <p:cNvSpPr txBox="1">
            <a:spLocks noChangeArrowheads="1"/>
          </p:cNvSpPr>
          <p:nvPr/>
        </p:nvSpPr>
        <p:spPr bwMode="auto">
          <a:xfrm>
            <a:off x="461917" y="4800598"/>
            <a:ext cx="1695294" cy="746975"/>
          </a:xfrm>
          <a:prstGeom prst="rect">
            <a:avLst/>
          </a:prstGeom>
          <a:noFill/>
          <a:ln w="38100">
            <a:solidFill>
              <a:schemeClr val="accent6">
                <a:lumMod val="40000"/>
                <a:lumOff val="60000"/>
              </a:schemeClr>
            </a:solidFill>
            <a:headEnd/>
            <a:tailEnd/>
          </a:ln>
        </p:spPr>
        <p:style>
          <a:lnRef idx="1">
            <a:schemeClr val="accent6"/>
          </a:lnRef>
          <a:fillRef idx="3">
            <a:schemeClr val="accent6"/>
          </a:fillRef>
          <a:effectRef idx="2">
            <a:schemeClr val="accent6"/>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b="1" kern="100" dirty="0">
                <a:effectLst/>
                <a:ea typeface="Aptos" panose="020B0004020202020204" pitchFamily="34" charset="0"/>
                <a:cs typeface="Times New Roman" panose="02020603050405020304" pitchFamily="18" charset="0"/>
              </a:rPr>
              <a:t>PECHEUR ET CONDAMNÉ</a:t>
            </a:r>
          </a:p>
        </p:txBody>
      </p:sp>
      <p:sp>
        <p:nvSpPr>
          <p:cNvPr id="21" name="Zone de texte 2">
            <a:extLst>
              <a:ext uri="{FF2B5EF4-FFF2-40B4-BE49-F238E27FC236}">
                <a16:creationId xmlns:a16="http://schemas.microsoft.com/office/drawing/2014/main" id="{E6489BEE-10A6-AFCF-5E96-CD348DF893BF}"/>
              </a:ext>
            </a:extLst>
          </p:cNvPr>
          <p:cNvSpPr txBox="1">
            <a:spLocks noChangeArrowheads="1"/>
          </p:cNvSpPr>
          <p:nvPr/>
        </p:nvSpPr>
        <p:spPr bwMode="auto">
          <a:xfrm>
            <a:off x="5151549" y="1825579"/>
            <a:ext cx="1711298" cy="698680"/>
          </a:xfrm>
          <a:prstGeom prst="rect">
            <a:avLst/>
          </a:prstGeom>
          <a:noFill/>
          <a:ln w="38100">
            <a:solidFill>
              <a:schemeClr val="accent3">
                <a:lumMod val="40000"/>
                <a:lumOff val="60000"/>
              </a:schemeClr>
            </a:solid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b="1" kern="100" dirty="0">
                <a:effectLst/>
                <a:ea typeface="Aptos" panose="020B0004020202020204" pitchFamily="34" charset="0"/>
                <a:cs typeface="Times New Roman" panose="02020603050405020304" pitchFamily="18" charset="0"/>
              </a:rPr>
              <a:t>SAINT ET RACHETÉ</a:t>
            </a:r>
          </a:p>
        </p:txBody>
      </p:sp>
      <p:pic>
        <p:nvPicPr>
          <p:cNvPr id="30" name="Image 29">
            <a:extLst>
              <a:ext uri="{FF2B5EF4-FFF2-40B4-BE49-F238E27FC236}">
                <a16:creationId xmlns:a16="http://schemas.microsoft.com/office/drawing/2014/main" id="{027638F6-978C-00AC-54BE-B16AA1C02904}"/>
              </a:ext>
            </a:extLst>
          </p:cNvPr>
          <p:cNvPicPr>
            <a:picLocks noChangeAspect="1"/>
          </p:cNvPicPr>
          <p:nvPr/>
        </p:nvPicPr>
        <p:blipFill>
          <a:blip r:embed="rId3"/>
          <a:stretch>
            <a:fillRect/>
          </a:stretch>
        </p:blipFill>
        <p:spPr>
          <a:xfrm>
            <a:off x="2245375" y="2671314"/>
            <a:ext cx="4525971" cy="3426161"/>
          </a:xfrm>
          <a:prstGeom prst="rect">
            <a:avLst/>
          </a:prstGeom>
        </p:spPr>
      </p:pic>
      <p:cxnSp>
        <p:nvCxnSpPr>
          <p:cNvPr id="22" name="Connecteur : en arc 21">
            <a:extLst>
              <a:ext uri="{FF2B5EF4-FFF2-40B4-BE49-F238E27FC236}">
                <a16:creationId xmlns:a16="http://schemas.microsoft.com/office/drawing/2014/main" id="{263A2F07-26D3-7AF2-9C37-458BB6E0670E}"/>
              </a:ext>
            </a:extLst>
          </p:cNvPr>
          <p:cNvCxnSpPr>
            <a:cxnSpLocks/>
            <a:endCxn id="21" idx="2"/>
          </p:cNvCxnSpPr>
          <p:nvPr/>
        </p:nvCxnSpPr>
        <p:spPr>
          <a:xfrm flipV="1">
            <a:off x="2253803" y="2524259"/>
            <a:ext cx="3753395" cy="2640169"/>
          </a:xfrm>
          <a:prstGeom prst="curvedConnector2">
            <a:avLst/>
          </a:prstGeom>
          <a:ln w="76200">
            <a:solidFill>
              <a:schemeClr val="tx1"/>
            </a:solidFill>
            <a:tailEnd type="triangle"/>
          </a:ln>
        </p:spPr>
        <p:style>
          <a:lnRef idx="3">
            <a:schemeClr val="accent2"/>
          </a:lnRef>
          <a:fillRef idx="0">
            <a:schemeClr val="accent2"/>
          </a:fillRef>
          <a:effectRef idx="2">
            <a:schemeClr val="accent2"/>
          </a:effectRef>
          <a:fontRef idx="minor">
            <a:schemeClr val="tx1"/>
          </a:fontRef>
        </p:style>
      </p:cxnSp>
      <p:sp>
        <p:nvSpPr>
          <p:cNvPr id="31" name="Zone de texte 2">
            <a:extLst>
              <a:ext uri="{FF2B5EF4-FFF2-40B4-BE49-F238E27FC236}">
                <a16:creationId xmlns:a16="http://schemas.microsoft.com/office/drawing/2014/main" id="{749D9ED4-5761-BB69-5EA7-A70929B01E8D}"/>
              </a:ext>
            </a:extLst>
          </p:cNvPr>
          <p:cNvSpPr txBox="1">
            <a:spLocks noChangeArrowheads="1"/>
          </p:cNvSpPr>
          <p:nvPr/>
        </p:nvSpPr>
        <p:spPr bwMode="auto">
          <a:xfrm>
            <a:off x="329693" y="1239753"/>
            <a:ext cx="2899469" cy="1635298"/>
          </a:xfrm>
          <a:prstGeom prst="rect">
            <a:avLst/>
          </a:prstGeom>
          <a:noFill/>
          <a:ln w="38100">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pPr>
            <a:r>
              <a:rPr lang="fr-FR" b="1" kern="100" dirty="0">
                <a:effectLst/>
                <a:ea typeface="Aptos" panose="020B0004020202020204" pitchFamily="34" charset="0"/>
                <a:cs typeface="Times New Roman" panose="02020603050405020304" pitchFamily="18" charset="0"/>
              </a:rPr>
              <a:t>Un chemin de grâce sans mérite nécessaire </a:t>
            </a:r>
            <a:r>
              <a:rPr lang="fr-FR" b="1" kern="100" dirty="0">
                <a:ea typeface="Aptos" panose="020B0004020202020204" pitchFamily="34" charset="0"/>
                <a:cs typeface="Times New Roman" panose="02020603050405020304" pitchFamily="18" charset="0"/>
              </a:rPr>
              <a:t>ouvert par Jésus –Christ </a:t>
            </a:r>
            <a:r>
              <a:rPr lang="fr-FR" b="1" kern="100" dirty="0">
                <a:cs typeface="Times New Roman" panose="02020603050405020304" pitchFamily="18" charset="0"/>
              </a:rPr>
              <a:t>par son obéissance</a:t>
            </a:r>
          </a:p>
          <a:p>
            <a:pPr algn="ctr">
              <a:lnSpc>
                <a:spcPct val="115000"/>
              </a:lnSpc>
              <a:spcAft>
                <a:spcPts val="800"/>
              </a:spcAft>
            </a:pPr>
            <a:r>
              <a:rPr lang="fr-FR" b="1" kern="100" dirty="0">
                <a:cs typeface="Times New Roman" panose="02020603050405020304" pitchFamily="18" charset="0"/>
              </a:rPr>
              <a:t>et sa mort</a:t>
            </a:r>
          </a:p>
        </p:txBody>
      </p:sp>
      <p:sp>
        <p:nvSpPr>
          <p:cNvPr id="33" name="Zone de texte 2">
            <a:extLst>
              <a:ext uri="{FF2B5EF4-FFF2-40B4-BE49-F238E27FC236}">
                <a16:creationId xmlns:a16="http://schemas.microsoft.com/office/drawing/2014/main" id="{D78ADE87-47B9-246F-D55E-34A4C71643A9}"/>
              </a:ext>
            </a:extLst>
          </p:cNvPr>
          <p:cNvSpPr txBox="1">
            <a:spLocks noChangeArrowheads="1"/>
          </p:cNvSpPr>
          <p:nvPr/>
        </p:nvSpPr>
        <p:spPr bwMode="auto">
          <a:xfrm>
            <a:off x="5151549" y="1138952"/>
            <a:ext cx="1711298" cy="698680"/>
          </a:xfrm>
          <a:prstGeom prst="rect">
            <a:avLst/>
          </a:prstGeom>
          <a:noFill/>
          <a:ln w="38100">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sz="3600" b="1" kern="100" dirty="0">
                <a:effectLst/>
                <a:ea typeface="Aptos" panose="020B0004020202020204" pitchFamily="34" charset="0"/>
                <a:cs typeface="Times New Roman" panose="02020603050405020304" pitchFamily="18" charset="0"/>
              </a:rPr>
              <a:t>DIEU</a:t>
            </a:r>
          </a:p>
        </p:txBody>
      </p:sp>
      <p:sp>
        <p:nvSpPr>
          <p:cNvPr id="34" name="Zone de texte 2">
            <a:extLst>
              <a:ext uri="{FF2B5EF4-FFF2-40B4-BE49-F238E27FC236}">
                <a16:creationId xmlns:a16="http://schemas.microsoft.com/office/drawing/2014/main" id="{7B1CD509-FAEB-3154-08BB-19C7A9570C3A}"/>
              </a:ext>
            </a:extLst>
          </p:cNvPr>
          <p:cNvSpPr txBox="1">
            <a:spLocks noChangeArrowheads="1"/>
          </p:cNvSpPr>
          <p:nvPr/>
        </p:nvSpPr>
        <p:spPr bwMode="auto">
          <a:xfrm>
            <a:off x="445913" y="5606424"/>
            <a:ext cx="1711298" cy="698680"/>
          </a:xfrm>
          <a:prstGeom prst="rect">
            <a:avLst/>
          </a:prstGeom>
          <a:noFill/>
          <a:ln w="38100">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a:noAutofit/>
          </a:bodyPr>
          <a:lstStyle/>
          <a:p>
            <a:pPr algn="ctr">
              <a:lnSpc>
                <a:spcPct val="115000"/>
              </a:lnSpc>
              <a:spcAft>
                <a:spcPts val="800"/>
              </a:spcAft>
            </a:pPr>
            <a:r>
              <a:rPr lang="fr-FR" sz="3600" b="1" kern="100" dirty="0">
                <a:effectLst/>
                <a:ea typeface="Aptos" panose="020B0004020202020204" pitchFamily="34" charset="0"/>
                <a:cs typeface="Times New Roman" panose="02020603050405020304" pitchFamily="18" charset="0"/>
              </a:rPr>
              <a:t>PÉCHÉ</a:t>
            </a:r>
          </a:p>
        </p:txBody>
      </p:sp>
      <p:cxnSp>
        <p:nvCxnSpPr>
          <p:cNvPr id="6" name="Connecteur droit 5">
            <a:extLst>
              <a:ext uri="{FF2B5EF4-FFF2-40B4-BE49-F238E27FC236}">
                <a16:creationId xmlns:a16="http://schemas.microsoft.com/office/drawing/2014/main" id="{3EAC7976-27D6-4706-422B-662687A02BD4}"/>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Espace réservé du contenu 2">
            <a:extLst>
              <a:ext uri="{FF2B5EF4-FFF2-40B4-BE49-F238E27FC236}">
                <a16:creationId xmlns:a16="http://schemas.microsoft.com/office/drawing/2014/main" id="{57D6EE45-AA3F-8ACC-B433-0E466015D074}"/>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b="1" dirty="0"/>
              <a:t>… Le salut de la personne		</a:t>
            </a:r>
            <a:r>
              <a:rPr lang="fr-FR" b="1" dirty="0">
                <a:solidFill>
                  <a:srgbClr val="99FF99"/>
                </a:solidFill>
              </a:rPr>
              <a:t>v.5</a:t>
            </a:r>
            <a:endParaRPr lang="fr-FR" b="1" dirty="0"/>
          </a:p>
        </p:txBody>
      </p:sp>
    </p:spTree>
    <p:extLst>
      <p:ext uri="{BB962C8B-B14F-4D97-AF65-F5344CB8AC3E}">
        <p14:creationId xmlns:p14="http://schemas.microsoft.com/office/powerpoint/2010/main" val="3396813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D66B9-388C-3EC5-8913-F8131A249BF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E839DA23-9573-ADB6-15C7-5D97A3BA5DAB}"/>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003C1771-2909-6A91-6912-B8E452F76AC9}"/>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03C46D7A-43E4-8316-9827-8AB5311E2CAF}"/>
              </a:ext>
            </a:extLst>
          </p:cNvPr>
          <p:cNvSpPr txBox="1"/>
          <p:nvPr/>
        </p:nvSpPr>
        <p:spPr>
          <a:xfrm>
            <a:off x="330411" y="2264129"/>
            <a:ext cx="6120684" cy="1164871"/>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5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livrez un tel homme à Satan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pour la destruction de la nature pécheresse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afin que l’esprit soit sauvé</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le jour du Seigneur Jésus </a:t>
            </a:r>
            <a:r>
              <a:rPr lang="fr-FR" sz="2000" dirty="0">
                <a:latin typeface="Century Gothic" panose="020B0502020202020204" pitchFamily="34" charset="0"/>
                <a:cs typeface="Arial" panose="020B0604020202020204" pitchFamily="34" charset="0"/>
              </a:rPr>
              <a:t>»</a:t>
            </a:r>
          </a:p>
        </p:txBody>
      </p:sp>
      <p:sp>
        <p:nvSpPr>
          <p:cNvPr id="4" name="ZoneTexte 3">
            <a:extLst>
              <a:ext uri="{FF2B5EF4-FFF2-40B4-BE49-F238E27FC236}">
                <a16:creationId xmlns:a16="http://schemas.microsoft.com/office/drawing/2014/main" id="{AB9FA2C6-7164-7179-3465-2FAC086D3D0D}"/>
              </a:ext>
            </a:extLst>
          </p:cNvPr>
          <p:cNvSpPr txBox="1"/>
          <p:nvPr/>
        </p:nvSpPr>
        <p:spPr>
          <a:xfrm>
            <a:off x="330411" y="4095814"/>
            <a:ext cx="6120684" cy="1164871"/>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11 </a:t>
            </a: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ne pas entretenir de relations avec quelqu'un qui, tout en se disant votre frère, </a:t>
            </a:r>
            <a:r>
              <a:rPr lang="fr-FR" sz="2000" b="1"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vit dans l'immoralité </a:t>
            </a: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dirty="0">
                <a:latin typeface="Century Gothic" panose="020B0502020202020204" pitchFamily="34" charset="0"/>
                <a:cs typeface="Arial" panose="020B0604020202020204" pitchFamily="34" charset="0"/>
              </a:rPr>
              <a:t>»</a:t>
            </a:r>
          </a:p>
        </p:txBody>
      </p:sp>
      <p:sp>
        <p:nvSpPr>
          <p:cNvPr id="6" name="Espace réservé du contenu 2">
            <a:extLst>
              <a:ext uri="{FF2B5EF4-FFF2-40B4-BE49-F238E27FC236}">
                <a16:creationId xmlns:a16="http://schemas.microsoft.com/office/drawing/2014/main" id="{A6DDB4D8-DD8B-1BD8-C001-B80148DC78FE}"/>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b="1" dirty="0"/>
              <a:t>… Le salut de la personne		</a:t>
            </a:r>
            <a:r>
              <a:rPr lang="fr-FR" b="1" dirty="0">
                <a:solidFill>
                  <a:srgbClr val="99FF99"/>
                </a:solidFill>
              </a:rPr>
              <a:t>v.5</a:t>
            </a:r>
            <a:endParaRPr lang="fr-FR" b="1" dirty="0"/>
          </a:p>
        </p:txBody>
      </p:sp>
    </p:spTree>
    <p:extLst>
      <p:ext uri="{BB962C8B-B14F-4D97-AF65-F5344CB8AC3E}">
        <p14:creationId xmlns:p14="http://schemas.microsoft.com/office/powerpoint/2010/main" val="2338932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8FB51-8611-C67B-859A-21954BE55D2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5EC1D0B4-9925-C1DD-9E23-AC1BC33CD308}"/>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FB8A7AEF-3FF6-1A69-EC8C-2FCD457B74B9}"/>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22B7C8E7-75FC-FDDA-1A13-876B3396A453}"/>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b="1" dirty="0"/>
              <a:t>… L’obéissance à Dieu			</a:t>
            </a:r>
            <a:r>
              <a:rPr lang="fr-FR" b="1" dirty="0">
                <a:solidFill>
                  <a:srgbClr val="99FF99"/>
                </a:solidFill>
              </a:rPr>
              <a:t>v.6-8</a:t>
            </a:r>
            <a:endParaRPr lang="fr-FR" b="1" dirty="0"/>
          </a:p>
        </p:txBody>
      </p:sp>
    </p:spTree>
    <p:extLst>
      <p:ext uri="{BB962C8B-B14F-4D97-AF65-F5344CB8AC3E}">
        <p14:creationId xmlns:p14="http://schemas.microsoft.com/office/powerpoint/2010/main" val="352097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5CE13-DD21-31BB-102C-4264C486D6B4}"/>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4E2BB9DB-94DB-5994-8313-DD6342598B5F}"/>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5DF8ACFF-C5C5-6C01-22B7-C53C40E44741}"/>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53248296-4BB1-0A99-D0D7-358850032F8F}"/>
              </a:ext>
            </a:extLst>
          </p:cNvPr>
          <p:cNvSpPr txBox="1"/>
          <p:nvPr/>
        </p:nvSpPr>
        <p:spPr>
          <a:xfrm>
            <a:off x="405881" y="1936185"/>
            <a:ext cx="6120684" cy="3750194"/>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6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Vous n’avez vraiment pas de quoi être fiers! Ne savez-vous pas qu'un peu de levain fait lever toute la pâte? </a:t>
            </a:r>
            <a:r>
              <a:rPr lang="fr-FR" sz="2000" baseline="30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7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Purifiez-vous [donc] du vieux levain</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afin d’être une pâte nouvelle, puisque vous êtes sans levain. En effet, Christ, notre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agneau pascal, a été sacrifié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[pour nous]. </a:t>
            </a:r>
            <a:r>
              <a:rPr lang="fr-FR" sz="2000" baseline="30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8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Célébrons donc la fête, non avec du vieux levain, le levain du mal et de la méchanceté, mais avec les pains sans levain de la pureté et de la vérité.</a:t>
            </a:r>
            <a:r>
              <a:rPr lang="fr-FR" sz="2000" dirty="0">
                <a:latin typeface="Century Gothic" panose="020B0502020202020204" pitchFamily="34" charset="0"/>
                <a:cs typeface="Arial" panose="020B0604020202020204" pitchFamily="34" charset="0"/>
              </a:rPr>
              <a:t> »</a:t>
            </a:r>
          </a:p>
        </p:txBody>
      </p:sp>
      <p:sp>
        <p:nvSpPr>
          <p:cNvPr id="4" name="Espace réservé du contenu 2">
            <a:extLst>
              <a:ext uri="{FF2B5EF4-FFF2-40B4-BE49-F238E27FC236}">
                <a16:creationId xmlns:a16="http://schemas.microsoft.com/office/drawing/2014/main" id="{AFF3EFD0-ED5F-FCAB-EE73-735F4BA06412}"/>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b="1" dirty="0"/>
              <a:t>… L’obéissance à Dieu			</a:t>
            </a:r>
            <a:r>
              <a:rPr lang="fr-FR" b="1" dirty="0">
                <a:solidFill>
                  <a:srgbClr val="99FF99"/>
                </a:solidFill>
              </a:rPr>
              <a:t>v.6-8</a:t>
            </a:r>
            <a:endParaRPr lang="fr-FR" b="1" dirty="0"/>
          </a:p>
        </p:txBody>
      </p:sp>
    </p:spTree>
    <p:extLst>
      <p:ext uri="{BB962C8B-B14F-4D97-AF65-F5344CB8AC3E}">
        <p14:creationId xmlns:p14="http://schemas.microsoft.com/office/powerpoint/2010/main" val="539324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28FFA-4179-7FEF-245A-AD5CCC8DF72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9793C1-6E2B-5C1C-1816-4CAFB42B5EFE}"/>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FDCC03E3-89FA-491C-24F5-A8C5AF40B4EF}"/>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E4E3A625-994B-57F3-425A-E54D8F00998E}"/>
              </a:ext>
            </a:extLst>
          </p:cNvPr>
          <p:cNvSpPr txBox="1"/>
          <p:nvPr/>
        </p:nvSpPr>
        <p:spPr>
          <a:xfrm>
            <a:off x="229157" y="1216908"/>
            <a:ext cx="6604115" cy="5116722"/>
          </a:xfrm>
          <a:prstGeom prst="rect">
            <a:avLst/>
          </a:prstGeom>
          <a:noFill/>
        </p:spPr>
        <p:txBody>
          <a:bodyPr wrap="square">
            <a:spAutoFit/>
          </a:bodyPr>
          <a:lstStyle/>
          <a:p>
            <a:pPr marL="36900" algn="ctr">
              <a:lnSpc>
                <a:spcPct val="120000"/>
              </a:lnSpc>
            </a:pPr>
            <a:r>
              <a:rPr lang="fr-FR" sz="2000" dirty="0">
                <a:solidFill>
                  <a:srgbClr val="FFFFCD"/>
                </a:solidFill>
                <a:effectLst/>
                <a:latin typeface="+mj-lt"/>
                <a:ea typeface="Times New Roman" panose="02020603050405020304" pitchFamily="18" charset="0"/>
                <a:cs typeface="Arial" panose="020B0604020202020204" pitchFamily="34" charset="0"/>
              </a:rPr>
              <a:t>«</a:t>
            </a:r>
            <a:r>
              <a:rPr lang="fr-FR" sz="2000" b="1" dirty="0">
                <a:solidFill>
                  <a:srgbClr val="FFFFCD"/>
                </a:solidFill>
                <a:effectLst/>
                <a:latin typeface="+mj-lt"/>
                <a:ea typeface="Times New Roman" panose="02020603050405020304" pitchFamily="18" charset="0"/>
                <a:cs typeface="Arial" panose="020B0604020202020204" pitchFamily="34" charset="0"/>
              </a:rPr>
              <a:t> </a:t>
            </a:r>
            <a:r>
              <a:rPr lang="fr-FR" sz="1800" b="1" kern="100" dirty="0">
                <a:solidFill>
                  <a:srgbClr val="FFFFCD"/>
                </a:solidFill>
                <a:effectLst/>
                <a:latin typeface="+mj-lt"/>
                <a:ea typeface="Aptos" panose="020B0004020202020204" pitchFamily="34" charset="0"/>
                <a:cs typeface="Times New Roman" panose="02020603050405020304" pitchFamily="18" charset="0"/>
              </a:rPr>
              <a:t>Deutéronome 12 : </a:t>
            </a:r>
            <a:r>
              <a:rPr lang="fr-FR" sz="1800" kern="100" baseline="30000" dirty="0">
                <a:solidFill>
                  <a:srgbClr val="FFFFCD"/>
                </a:solidFill>
                <a:effectLst/>
                <a:latin typeface="+mj-lt"/>
                <a:ea typeface="Aptos" panose="020B0004020202020204" pitchFamily="34" charset="0"/>
                <a:cs typeface="Times New Roman" panose="02020603050405020304" pitchFamily="18" charset="0"/>
              </a:rPr>
              <a:t>12</a:t>
            </a:r>
            <a:r>
              <a:rPr lang="fr-FR" sz="1800" kern="100" dirty="0">
                <a:solidFill>
                  <a:srgbClr val="FFFFCD"/>
                </a:solidFill>
                <a:effectLst/>
                <a:latin typeface="+mj-lt"/>
                <a:ea typeface="Aptos" panose="020B0004020202020204" pitchFamily="34" charset="0"/>
                <a:cs typeface="Times New Roman" panose="02020603050405020304" pitchFamily="18" charset="0"/>
              </a:rPr>
              <a:t>[…]  je tuerai tous les premiers-nés du pays, hommes ou animaux. </a:t>
            </a:r>
            <a:r>
              <a:rPr lang="fr-FR" sz="1800" b="1" u="sng" kern="100" dirty="0">
                <a:solidFill>
                  <a:srgbClr val="FFFFCD"/>
                </a:solidFill>
                <a:effectLst/>
                <a:latin typeface="+mj-lt"/>
                <a:ea typeface="Aptos" panose="020B0004020202020204" pitchFamily="34" charset="0"/>
                <a:cs typeface="Times New Roman" panose="02020603050405020304" pitchFamily="18" charset="0"/>
              </a:rPr>
              <a:t>Je mettrai ainsi à exécution mes jugements</a:t>
            </a:r>
            <a:r>
              <a:rPr lang="fr-FR" sz="1800" b="1" kern="100" dirty="0">
                <a:solidFill>
                  <a:srgbClr val="FFFFCD"/>
                </a:solidFill>
                <a:effectLst/>
                <a:latin typeface="+mj-lt"/>
                <a:ea typeface="Aptos" panose="020B0004020202020204" pitchFamily="34" charset="0"/>
                <a:cs typeface="Times New Roman" panose="02020603050405020304" pitchFamily="18" charset="0"/>
              </a:rPr>
              <a:t> </a:t>
            </a:r>
            <a:r>
              <a:rPr lang="fr-FR" sz="1800" kern="100" dirty="0">
                <a:solidFill>
                  <a:srgbClr val="FFFFCD"/>
                </a:solidFill>
                <a:effectLst/>
                <a:latin typeface="+mj-lt"/>
                <a:ea typeface="Aptos" panose="020B0004020202020204" pitchFamily="34" charset="0"/>
                <a:cs typeface="Times New Roman" panose="02020603050405020304" pitchFamily="18" charset="0"/>
              </a:rPr>
              <a:t>contre tous les dieux de l'Egypte. Je suis l'Eternel. </a:t>
            </a:r>
            <a:r>
              <a:rPr lang="fr-FR" sz="1800" b="1" kern="100" baseline="30000" dirty="0">
                <a:solidFill>
                  <a:srgbClr val="FFFFCD"/>
                </a:solidFill>
                <a:effectLst/>
                <a:latin typeface="+mj-lt"/>
                <a:ea typeface="Aptos" panose="020B0004020202020204" pitchFamily="34" charset="0"/>
                <a:cs typeface="Times New Roman" panose="02020603050405020304" pitchFamily="18" charset="0"/>
              </a:rPr>
              <a:t>13 </a:t>
            </a:r>
            <a:r>
              <a:rPr lang="fr-FR" sz="1800" kern="100" dirty="0">
                <a:solidFill>
                  <a:srgbClr val="FFFFCD"/>
                </a:solidFill>
                <a:effectLst/>
                <a:latin typeface="+mj-lt"/>
                <a:ea typeface="Aptos" panose="020B0004020202020204" pitchFamily="34" charset="0"/>
                <a:cs typeface="Times New Roman" panose="02020603050405020304" pitchFamily="18" charset="0"/>
              </a:rPr>
              <a:t>Pour vous en revanche, le </a:t>
            </a:r>
            <a:r>
              <a:rPr lang="fr-FR" sz="1800" b="1" u="sng" kern="100" dirty="0">
                <a:solidFill>
                  <a:srgbClr val="FFFFCD"/>
                </a:solidFill>
                <a:effectLst/>
                <a:latin typeface="+mj-lt"/>
                <a:ea typeface="Aptos" panose="020B0004020202020204" pitchFamily="34" charset="0"/>
                <a:cs typeface="Times New Roman" panose="02020603050405020304" pitchFamily="18" charset="0"/>
              </a:rPr>
              <a:t>sang servira de signe </a:t>
            </a:r>
            <a:r>
              <a:rPr lang="fr-FR" sz="1800" kern="100" dirty="0">
                <a:solidFill>
                  <a:srgbClr val="FFFFCD"/>
                </a:solidFill>
                <a:effectLst/>
                <a:latin typeface="+mj-lt"/>
                <a:ea typeface="Aptos" panose="020B0004020202020204" pitchFamily="34" charset="0"/>
                <a:cs typeface="Times New Roman" panose="02020603050405020304" pitchFamily="18" charset="0"/>
              </a:rPr>
              <a:t>sur les maisons où vous vous trouverez: je verrai le sang et je passerai par-dessus vous. Il n'y aura pas de fléau qui vous détruise quand je frapperai l'Egypte. </a:t>
            </a:r>
            <a:r>
              <a:rPr lang="fr-FR" sz="1800" kern="100" baseline="30000" dirty="0">
                <a:solidFill>
                  <a:srgbClr val="FFFFCD"/>
                </a:solidFill>
                <a:effectLst/>
                <a:latin typeface="+mj-lt"/>
                <a:ea typeface="Aptos" panose="020B0004020202020204" pitchFamily="34" charset="0"/>
                <a:cs typeface="Times New Roman" panose="02020603050405020304" pitchFamily="18" charset="0"/>
              </a:rPr>
              <a:t>14</a:t>
            </a:r>
            <a:r>
              <a:rPr lang="fr-FR" sz="1800" kern="100" dirty="0">
                <a:solidFill>
                  <a:srgbClr val="FFFFCD"/>
                </a:solidFill>
                <a:effectLst/>
                <a:latin typeface="+mj-lt"/>
                <a:ea typeface="Aptos" panose="020B0004020202020204" pitchFamily="34" charset="0"/>
                <a:cs typeface="Times New Roman" panose="02020603050405020304" pitchFamily="18" charset="0"/>
              </a:rPr>
              <a:t> Vous rappellerez le souvenir de ce jour en le </a:t>
            </a:r>
            <a:r>
              <a:rPr lang="fr-FR" sz="1800" b="1" u="sng" kern="100" dirty="0">
                <a:solidFill>
                  <a:srgbClr val="FFFFCD"/>
                </a:solidFill>
                <a:effectLst/>
                <a:latin typeface="+mj-lt"/>
                <a:ea typeface="Aptos" panose="020B0004020202020204" pitchFamily="34" charset="0"/>
                <a:cs typeface="Times New Roman" panose="02020603050405020304" pitchFamily="18" charset="0"/>
              </a:rPr>
              <a:t>célébrant par une fête</a:t>
            </a:r>
            <a:r>
              <a:rPr lang="fr-FR" sz="1800" u="sng" kern="100" dirty="0">
                <a:solidFill>
                  <a:srgbClr val="FFFFCD"/>
                </a:solidFill>
                <a:effectLst/>
                <a:latin typeface="+mj-lt"/>
                <a:ea typeface="Aptos" panose="020B0004020202020204" pitchFamily="34" charset="0"/>
                <a:cs typeface="Times New Roman" panose="02020603050405020304" pitchFamily="18" charset="0"/>
              </a:rPr>
              <a:t> </a:t>
            </a:r>
            <a:r>
              <a:rPr lang="fr-FR" sz="1800" kern="100" dirty="0">
                <a:solidFill>
                  <a:srgbClr val="FFFFCD"/>
                </a:solidFill>
                <a:effectLst/>
                <a:latin typeface="+mj-lt"/>
                <a:ea typeface="Aptos" panose="020B0004020202020204" pitchFamily="34" charset="0"/>
                <a:cs typeface="Times New Roman" panose="02020603050405020304" pitchFamily="18" charset="0"/>
              </a:rPr>
              <a:t>en l'honneur de l'Eternel; cette célébration sera une prescription perpétuelle pour vous au fil des générations. </a:t>
            </a:r>
            <a:r>
              <a:rPr lang="fr-FR" sz="1800" b="1" kern="100" baseline="30000" dirty="0">
                <a:solidFill>
                  <a:srgbClr val="FFFFCD"/>
                </a:solidFill>
                <a:effectLst/>
                <a:latin typeface="+mj-lt"/>
                <a:ea typeface="Aptos" panose="020B0004020202020204" pitchFamily="34" charset="0"/>
                <a:cs typeface="Times New Roman" panose="02020603050405020304" pitchFamily="18" charset="0"/>
              </a:rPr>
              <a:t>15 </a:t>
            </a:r>
            <a:r>
              <a:rPr lang="fr-FR" sz="1800" kern="100" dirty="0">
                <a:solidFill>
                  <a:srgbClr val="FFFFCD"/>
                </a:solidFill>
                <a:effectLst/>
                <a:latin typeface="+mj-lt"/>
                <a:ea typeface="Aptos" panose="020B0004020202020204" pitchFamily="34" charset="0"/>
                <a:cs typeface="Times New Roman" panose="02020603050405020304" pitchFamily="18" charset="0"/>
              </a:rPr>
              <a:t>Pendant 7 jours, vous mangerez des pains sans levain. Dès le premier jour, il n'y aura plus de levain dans vos maisons. En effet, toute personne qui mangera du pain levé, du premier au septième jour, </a:t>
            </a:r>
            <a:r>
              <a:rPr lang="fr-FR" sz="1800" b="1" u="sng" kern="100" dirty="0">
                <a:solidFill>
                  <a:srgbClr val="FFFFCD"/>
                </a:solidFill>
                <a:effectLst/>
                <a:latin typeface="+mj-lt"/>
                <a:ea typeface="Aptos" panose="020B0004020202020204" pitchFamily="34" charset="0"/>
                <a:cs typeface="Times New Roman" panose="02020603050405020304" pitchFamily="18" charset="0"/>
              </a:rPr>
              <a:t>sera exclue d'Israël.</a:t>
            </a:r>
            <a:r>
              <a:rPr lang="fr-FR" b="1" u="sng" kern="100" dirty="0">
                <a:solidFill>
                  <a:srgbClr val="FFFFCD"/>
                </a:solidFill>
                <a:latin typeface="+mj-lt"/>
                <a:ea typeface="Aptos" panose="020B0004020202020204" pitchFamily="34" charset="0"/>
                <a:cs typeface="Times New Roman" panose="02020603050405020304" pitchFamily="18" charset="0"/>
              </a:rPr>
              <a:t> </a:t>
            </a:r>
            <a:r>
              <a:rPr lang="fr-FR" sz="2000" dirty="0">
                <a:solidFill>
                  <a:srgbClr val="FFFFCD"/>
                </a:solidFill>
                <a:latin typeface="+mj-lt"/>
                <a:cs typeface="Arial" panose="020B0604020202020204" pitchFamily="34" charset="0"/>
              </a:rPr>
              <a:t>»</a:t>
            </a:r>
          </a:p>
        </p:txBody>
      </p:sp>
      <p:sp>
        <p:nvSpPr>
          <p:cNvPr id="6" name="Espace réservé du contenu 2">
            <a:extLst>
              <a:ext uri="{FF2B5EF4-FFF2-40B4-BE49-F238E27FC236}">
                <a16:creationId xmlns:a16="http://schemas.microsoft.com/office/drawing/2014/main" id="{5A3FB3EA-1EB3-6F56-B97A-A801F77DF5A6}"/>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b="1" dirty="0"/>
              <a:t>… L’obéissance à Dieu			</a:t>
            </a:r>
            <a:r>
              <a:rPr lang="fr-FR" b="1" dirty="0">
                <a:solidFill>
                  <a:srgbClr val="99FF99"/>
                </a:solidFill>
              </a:rPr>
              <a:t>v.6-8</a:t>
            </a:r>
            <a:endParaRPr lang="fr-FR" b="1" dirty="0"/>
          </a:p>
        </p:txBody>
      </p:sp>
    </p:spTree>
    <p:extLst>
      <p:ext uri="{BB962C8B-B14F-4D97-AF65-F5344CB8AC3E}">
        <p14:creationId xmlns:p14="http://schemas.microsoft.com/office/powerpoint/2010/main" val="399548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AA926-AAAD-AF83-DC89-451ECFDD0745}"/>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FE268D9B-F734-DE51-63A0-1023B16308FA}"/>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sp>
        <p:nvSpPr>
          <p:cNvPr id="3" name="Espace réservé du contenu 2">
            <a:extLst>
              <a:ext uri="{FF2B5EF4-FFF2-40B4-BE49-F238E27FC236}">
                <a16:creationId xmlns:a16="http://schemas.microsoft.com/office/drawing/2014/main" id="{7712560C-2FD5-1C95-42AD-71239B5B1F79}"/>
              </a:ext>
            </a:extLst>
          </p:cNvPr>
          <p:cNvSpPr txBox="1">
            <a:spLocks/>
          </p:cNvSpPr>
          <p:nvPr/>
        </p:nvSpPr>
        <p:spPr>
          <a:xfrm>
            <a:off x="461920" y="958523"/>
            <a:ext cx="7155934" cy="5197578"/>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lvl="1" indent="0">
              <a:buNone/>
            </a:pPr>
            <a:endParaRPr lang="fr-FR" sz="1600" dirty="0"/>
          </a:p>
          <a:p>
            <a:pPr marL="36900" lvl="1" indent="0">
              <a:buNone/>
            </a:pPr>
            <a:endParaRPr lang="fr-FR" sz="1600" dirty="0"/>
          </a:p>
        </p:txBody>
      </p:sp>
      <p:graphicFrame>
        <p:nvGraphicFramePr>
          <p:cNvPr id="4" name="Tableau 3">
            <a:extLst>
              <a:ext uri="{FF2B5EF4-FFF2-40B4-BE49-F238E27FC236}">
                <a16:creationId xmlns:a16="http://schemas.microsoft.com/office/drawing/2014/main" id="{D0C58C53-45CA-3D4D-7106-F2FE91F188AF}"/>
              </a:ext>
            </a:extLst>
          </p:cNvPr>
          <p:cNvGraphicFramePr>
            <a:graphicFrameLocks noGrp="1"/>
          </p:cNvGraphicFramePr>
          <p:nvPr>
            <p:extLst>
              <p:ext uri="{D42A27DB-BD31-4B8C-83A1-F6EECF244321}">
                <p14:modId xmlns:p14="http://schemas.microsoft.com/office/powerpoint/2010/main" val="1360878690"/>
              </p:ext>
            </p:extLst>
          </p:nvPr>
        </p:nvGraphicFramePr>
        <p:xfrm>
          <a:off x="461917" y="1433487"/>
          <a:ext cx="6814646" cy="4780568"/>
        </p:xfrm>
        <a:graphic>
          <a:graphicData uri="http://schemas.openxmlformats.org/drawingml/2006/table">
            <a:tbl>
              <a:tblPr firstRow="1" firstCol="1" bandRow="1">
                <a:tableStyleId>{073A0DAA-6AF3-43AB-8588-CEC1D06C72B9}</a:tableStyleId>
              </a:tblPr>
              <a:tblGrid>
                <a:gridCol w="1167260">
                  <a:extLst>
                    <a:ext uri="{9D8B030D-6E8A-4147-A177-3AD203B41FA5}">
                      <a16:colId xmlns:a16="http://schemas.microsoft.com/office/drawing/2014/main" val="3919763504"/>
                    </a:ext>
                  </a:extLst>
                </a:gridCol>
                <a:gridCol w="1390919">
                  <a:extLst>
                    <a:ext uri="{9D8B030D-6E8A-4147-A177-3AD203B41FA5}">
                      <a16:colId xmlns:a16="http://schemas.microsoft.com/office/drawing/2014/main" val="3377712807"/>
                    </a:ext>
                  </a:extLst>
                </a:gridCol>
                <a:gridCol w="2298879">
                  <a:extLst>
                    <a:ext uri="{9D8B030D-6E8A-4147-A177-3AD203B41FA5}">
                      <a16:colId xmlns:a16="http://schemas.microsoft.com/office/drawing/2014/main" val="179235914"/>
                    </a:ext>
                  </a:extLst>
                </a:gridCol>
                <a:gridCol w="1957588">
                  <a:extLst>
                    <a:ext uri="{9D8B030D-6E8A-4147-A177-3AD203B41FA5}">
                      <a16:colId xmlns:a16="http://schemas.microsoft.com/office/drawing/2014/main" val="2947554367"/>
                    </a:ext>
                  </a:extLst>
                </a:gridCol>
              </a:tblGrid>
              <a:tr h="487422">
                <a:tc rowSpan="3" gridSpan="2">
                  <a:txBody>
                    <a:bodyPr/>
                    <a:lstStyle/>
                    <a:p>
                      <a:pPr algn="ctr">
                        <a:lnSpc>
                          <a:spcPct val="115000"/>
                        </a:lnSpc>
                        <a:spcAft>
                          <a:spcPts val="800"/>
                        </a:spcAft>
                      </a:pPr>
                      <a:r>
                        <a:rPr lang="fr-FR" sz="1400" kern="100" dirty="0">
                          <a:effectLst/>
                          <a:latin typeface="+mj-lt"/>
                        </a:rPr>
                        <a:t> </a:t>
                      </a:r>
                      <a:endParaRPr lang="fr-FR" sz="1400" kern="100" dirty="0">
                        <a:solidFill>
                          <a:srgbClr val="000000"/>
                        </a:solidFill>
                        <a:effectLst/>
                        <a:latin typeface="+mj-lt"/>
                        <a:ea typeface="Aptos" panose="020B0004020202020204" pitchFamily="34" charset="0"/>
                        <a:cs typeface="Times New Roman" panose="02020603050405020304" pitchFamily="18" charset="0"/>
                      </a:endParaRPr>
                    </a:p>
                    <a:p>
                      <a:pPr algn="ctr">
                        <a:lnSpc>
                          <a:spcPct val="115000"/>
                        </a:lnSpc>
                        <a:spcAft>
                          <a:spcPts val="800"/>
                        </a:spcAft>
                      </a:pPr>
                      <a:r>
                        <a:rPr lang="fr-FR" sz="1400" kern="100" dirty="0">
                          <a:solidFill>
                            <a:schemeClr val="tx1"/>
                          </a:solidFill>
                          <a:effectLst/>
                          <a:latin typeface="+mj-lt"/>
                        </a:rPr>
                        <a:t> </a:t>
                      </a:r>
                      <a:endParaRPr lang="fr-FR" sz="1400" kern="100" dirty="0">
                        <a:solidFill>
                          <a:schemeClr val="tx1"/>
                        </a:solidFill>
                        <a:effectLst/>
                        <a:latin typeface="+mj-lt"/>
                        <a:ea typeface="Aptos" panose="020B0004020202020204" pitchFamily="34" charset="0"/>
                        <a:cs typeface="Times New Roman" panose="02020603050405020304" pitchFamily="18" charset="0"/>
                      </a:endParaRPr>
                    </a:p>
                    <a:p>
                      <a:pPr algn="ctr">
                        <a:lnSpc>
                          <a:spcPct val="115000"/>
                        </a:lnSpc>
                        <a:spcAft>
                          <a:spcPts val="0"/>
                        </a:spcAft>
                      </a:pPr>
                      <a:r>
                        <a:rPr lang="fr-FR" sz="1400" b="1" kern="100" dirty="0">
                          <a:solidFill>
                            <a:schemeClr val="tx1"/>
                          </a:solidFill>
                          <a:effectLst/>
                          <a:latin typeface="+mj-lt"/>
                        </a:rPr>
                        <a:t>Comment ?</a:t>
                      </a:r>
                    </a:p>
                    <a:p>
                      <a:pPr algn="ctr">
                        <a:lnSpc>
                          <a:spcPct val="115000"/>
                        </a:lnSpc>
                        <a:spcAft>
                          <a:spcPts val="800"/>
                        </a:spcAft>
                      </a:pPr>
                      <a:endParaRPr lang="fr-FR" sz="1200" b="1" kern="100" dirty="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T w="12700" cmpd="sng">
                      <a:noFill/>
                    </a:lnT>
                    <a:lnB w="38100" cmpd="sng">
                      <a:noFill/>
                    </a:lnB>
                  </a:tcPr>
                </a:tc>
                <a:tc rowSpan="3" hMerge="1">
                  <a:txBody>
                    <a:bodyPr/>
                    <a:lstStyle/>
                    <a:p>
                      <a:endParaRPr lang="fr-FR"/>
                    </a:p>
                  </a:txBody>
                  <a:tcPr/>
                </a:tc>
                <a:tc>
                  <a:txBody>
                    <a:bodyPr/>
                    <a:lstStyle/>
                    <a:p>
                      <a:pPr algn="ctr">
                        <a:lnSpc>
                          <a:spcPct val="115000"/>
                        </a:lnSpc>
                        <a:spcAft>
                          <a:spcPts val="800"/>
                        </a:spcAft>
                      </a:pPr>
                      <a:r>
                        <a:rPr lang="fr-FR" sz="1400" kern="100" dirty="0">
                          <a:solidFill>
                            <a:schemeClr val="bg1"/>
                          </a:solidFill>
                          <a:effectLst/>
                        </a:rPr>
                        <a:t>Première Pâque</a:t>
                      </a:r>
                      <a:endParaRPr lang="fr-FR"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tx1"/>
                    </a:solidFill>
                  </a:tcPr>
                </a:tc>
                <a:tc>
                  <a:txBody>
                    <a:bodyPr/>
                    <a:lstStyle/>
                    <a:p>
                      <a:pPr algn="ctr">
                        <a:lnSpc>
                          <a:spcPct val="115000"/>
                        </a:lnSpc>
                        <a:spcAft>
                          <a:spcPts val="800"/>
                        </a:spcAft>
                      </a:pPr>
                      <a:r>
                        <a:rPr lang="fr-FR" sz="1400" kern="100" dirty="0">
                          <a:solidFill>
                            <a:schemeClr val="bg1"/>
                          </a:solidFill>
                          <a:effectLst/>
                        </a:rPr>
                        <a:t>Seconde Pâque</a:t>
                      </a:r>
                      <a:endParaRPr lang="fr-FR"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tx1"/>
                    </a:solidFill>
                  </a:tcPr>
                </a:tc>
                <a:extLst>
                  <a:ext uri="{0D108BD9-81ED-4DB2-BD59-A6C34878D82A}">
                    <a16:rowId xmlns:a16="http://schemas.microsoft.com/office/drawing/2014/main" val="3154212782"/>
                  </a:ext>
                </a:extLst>
              </a:tr>
              <a:tr h="1306378">
                <a:tc gridSpan="2" vMerge="1">
                  <a:txBody>
                    <a:bodyPr/>
                    <a:lstStyle/>
                    <a:p>
                      <a:pPr algn="ctr">
                        <a:lnSpc>
                          <a:spcPct val="115000"/>
                        </a:lnSpc>
                        <a:spcAft>
                          <a:spcPts val="800"/>
                        </a:spcAft>
                      </a:pPr>
                      <a:endParaRPr lang="fr-FR" sz="12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mpd="sng">
                      <a:noFill/>
                    </a:lnL>
                    <a:lnB w="12700" cmpd="sng">
                      <a:noFill/>
                    </a:lnB>
                    <a:solidFill>
                      <a:schemeClr val="bg1"/>
                    </a:solidFill>
                  </a:tcPr>
                </a:tc>
                <a:tc hMerge="1" vMerge="1">
                  <a:txBody>
                    <a:bodyPr/>
                    <a:lstStyle/>
                    <a:p>
                      <a:endParaRPr lang="fr-FR"/>
                    </a:p>
                  </a:txBody>
                  <a:tcPr/>
                </a:tc>
                <a:tc>
                  <a:txBody>
                    <a:bodyPr/>
                    <a:lstStyle/>
                    <a:p>
                      <a:pPr algn="ctr">
                        <a:lnSpc>
                          <a:spcPct val="115000"/>
                        </a:lnSpc>
                        <a:spcAft>
                          <a:spcPts val="800"/>
                        </a:spcAft>
                      </a:pPr>
                      <a:r>
                        <a:rPr lang="fr-FR" sz="1400" kern="100" dirty="0">
                          <a:solidFill>
                            <a:schemeClr val="tx1"/>
                          </a:solidFill>
                          <a:effectLst/>
                        </a:rPr>
                        <a:t>Peuple libéré du jugement de Dieu </a:t>
                      </a:r>
                    </a:p>
                    <a:p>
                      <a:pPr algn="ctr">
                        <a:lnSpc>
                          <a:spcPct val="115000"/>
                        </a:lnSpc>
                        <a:spcAft>
                          <a:spcPts val="800"/>
                        </a:spcAft>
                      </a:pPr>
                      <a:r>
                        <a:rPr lang="fr-FR" sz="1400" kern="100" dirty="0">
                          <a:solidFill>
                            <a:schemeClr val="tx1"/>
                          </a:solidFill>
                          <a:effectLst/>
                        </a:rPr>
                        <a:t>(mort premiers nés)</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0"/>
                        </a:spcAft>
                      </a:pPr>
                      <a:r>
                        <a:rPr lang="fr-FR" sz="1400" kern="100" dirty="0">
                          <a:solidFill>
                            <a:schemeClr val="tx1"/>
                          </a:solidFill>
                          <a:effectLst/>
                        </a:rPr>
                        <a:t>Peuple libéré du jugement final </a:t>
                      </a:r>
                    </a:p>
                    <a:p>
                      <a:pPr algn="ctr">
                        <a:lnSpc>
                          <a:spcPct val="115000"/>
                        </a:lnSpc>
                        <a:spcAft>
                          <a:spcPts val="800"/>
                        </a:spcAft>
                      </a:pPr>
                      <a:r>
                        <a:rPr lang="fr-FR" sz="1400" kern="100" dirty="0">
                          <a:solidFill>
                            <a:schemeClr val="tx1"/>
                          </a:solidFill>
                          <a:effectLst/>
                        </a:rPr>
                        <a:t>de Dieu</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698718732"/>
                  </a:ext>
                </a:extLst>
              </a:tr>
              <a:tr h="487735">
                <a:tc gridSpan="2" vMerge="1">
                  <a:txBody>
                    <a:bodyPr/>
                    <a:lstStyle/>
                    <a:p>
                      <a:pPr algn="ctr">
                        <a:lnSpc>
                          <a:spcPct val="115000"/>
                        </a:lnSpc>
                        <a:spcAft>
                          <a:spcPts val="800"/>
                        </a:spcAft>
                      </a:pPr>
                      <a:endParaRPr lang="fr-FR" sz="12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hMerge="1" vMerge="1">
                  <a:txBody>
                    <a:bodyPr/>
                    <a:lstStyle/>
                    <a:p>
                      <a:endParaRPr lang="fr-FR"/>
                    </a:p>
                  </a:txBody>
                  <a:tcPr/>
                </a:tc>
                <a:tc>
                  <a:txBody>
                    <a:bodyPr/>
                    <a:lstStyle/>
                    <a:p>
                      <a:pPr algn="ctr">
                        <a:lnSpc>
                          <a:spcPct val="115000"/>
                        </a:lnSpc>
                        <a:spcAft>
                          <a:spcPts val="800"/>
                        </a:spcAft>
                      </a:pPr>
                      <a:r>
                        <a:rPr lang="fr-FR" sz="1400" kern="100" dirty="0">
                          <a:solidFill>
                            <a:schemeClr val="tx1"/>
                          </a:solidFill>
                          <a:effectLst/>
                        </a:rPr>
                        <a:t>Par grâce</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800"/>
                        </a:spcAft>
                      </a:pPr>
                      <a:r>
                        <a:rPr lang="fr-FR" sz="1400" kern="100">
                          <a:solidFill>
                            <a:schemeClr val="tx1"/>
                          </a:solidFill>
                          <a:effectLst/>
                        </a:rPr>
                        <a:t>Par grâce</a:t>
                      </a:r>
                      <a:endParaRPr lang="fr-FR" sz="14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847749753"/>
                  </a:ext>
                </a:extLst>
              </a:tr>
              <a:tr h="487735">
                <a:tc rowSpan="2">
                  <a:txBody>
                    <a:bodyPr/>
                    <a:lstStyle/>
                    <a:p>
                      <a:pPr algn="ctr">
                        <a:lnSpc>
                          <a:spcPct val="115000"/>
                        </a:lnSpc>
                        <a:spcAft>
                          <a:spcPts val="800"/>
                        </a:spcAft>
                      </a:pPr>
                      <a:r>
                        <a:rPr lang="fr-FR" sz="1400" b="1" kern="100" dirty="0">
                          <a:effectLst/>
                          <a:latin typeface="+mj-lt"/>
                        </a:rPr>
                        <a:t>A quels signes ?</a:t>
                      </a:r>
                      <a:endParaRPr lang="fr-FR" sz="1400" b="1" kern="100" dirty="0">
                        <a:solidFill>
                          <a:srgbClr val="000000"/>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T w="12700" cmpd="sng">
                      <a:noFill/>
                    </a:lnT>
                    <a:lnB w="12700" cmpd="sng">
                      <a:noFill/>
                    </a:lnB>
                  </a:tcPr>
                </a:tc>
                <a:tc>
                  <a:txBody>
                    <a:bodyPr/>
                    <a:lstStyle/>
                    <a:p>
                      <a:pPr algn="ctr">
                        <a:lnSpc>
                          <a:spcPct val="115000"/>
                        </a:lnSpc>
                        <a:spcAft>
                          <a:spcPts val="0"/>
                        </a:spcAft>
                      </a:pPr>
                      <a:r>
                        <a:rPr lang="fr-FR" sz="1400" b="1" kern="100" dirty="0">
                          <a:solidFill>
                            <a:schemeClr val="tx1"/>
                          </a:solidFill>
                          <a:effectLst/>
                          <a:latin typeface="+mj-lt"/>
                        </a:rPr>
                        <a:t>Pour Dieu, </a:t>
                      </a:r>
                    </a:p>
                    <a:p>
                      <a:pPr algn="ctr">
                        <a:lnSpc>
                          <a:spcPct val="115000"/>
                        </a:lnSpc>
                        <a:spcAft>
                          <a:spcPts val="800"/>
                        </a:spcAft>
                      </a:pPr>
                      <a:r>
                        <a:rPr lang="fr-FR" sz="1400" b="1" kern="100" dirty="0">
                          <a:solidFill>
                            <a:schemeClr val="tx1"/>
                          </a:solidFill>
                          <a:effectLst/>
                          <a:latin typeface="+mj-lt"/>
                        </a:rPr>
                        <a:t>un sacrifice</a:t>
                      </a:r>
                      <a:endParaRPr lang="fr-FR" sz="1400" b="1" kern="100" dirty="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800"/>
                        </a:spcAft>
                      </a:pPr>
                      <a:r>
                        <a:rPr lang="fr-FR" sz="1400" kern="100" dirty="0">
                          <a:solidFill>
                            <a:schemeClr val="tx1"/>
                          </a:solidFill>
                          <a:effectLst/>
                        </a:rPr>
                        <a:t>Sacrifice : Agneau</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800"/>
                        </a:spcAft>
                      </a:pPr>
                      <a:r>
                        <a:rPr lang="fr-FR" sz="1400" kern="100" dirty="0">
                          <a:solidFill>
                            <a:schemeClr val="tx1"/>
                          </a:solidFill>
                          <a:effectLst/>
                        </a:rPr>
                        <a:t>Christ (Agneau)</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179750159"/>
                  </a:ext>
                </a:extLst>
              </a:tr>
              <a:tr h="1523563">
                <a:tc vMerge="1">
                  <a:txBody>
                    <a:bodyPr/>
                    <a:lstStyle/>
                    <a:p>
                      <a:endParaRPr lang="fr-FR"/>
                    </a:p>
                  </a:txBody>
                  <a:tcPr/>
                </a:tc>
                <a:tc>
                  <a:txBody>
                    <a:bodyPr/>
                    <a:lstStyle/>
                    <a:p>
                      <a:pPr algn="ctr">
                        <a:lnSpc>
                          <a:spcPct val="115000"/>
                        </a:lnSpc>
                        <a:spcAft>
                          <a:spcPts val="800"/>
                        </a:spcAft>
                      </a:pPr>
                      <a:r>
                        <a:rPr lang="fr-FR" sz="1400" b="1" kern="100" dirty="0">
                          <a:solidFill>
                            <a:schemeClr val="tx1"/>
                          </a:solidFill>
                          <a:effectLst/>
                          <a:latin typeface="+mj-lt"/>
                        </a:rPr>
                        <a:t>Pour les</a:t>
                      </a:r>
                    </a:p>
                    <a:p>
                      <a:pPr algn="ctr">
                        <a:lnSpc>
                          <a:spcPct val="115000"/>
                        </a:lnSpc>
                        <a:spcAft>
                          <a:spcPts val="800"/>
                        </a:spcAft>
                      </a:pPr>
                      <a:r>
                        <a:rPr lang="fr-FR" sz="1400" b="1" kern="100" dirty="0">
                          <a:solidFill>
                            <a:schemeClr val="tx1"/>
                          </a:solidFill>
                          <a:effectLst/>
                          <a:latin typeface="+mj-lt"/>
                        </a:rPr>
                        <a:t>Hommes</a:t>
                      </a:r>
                      <a:endParaRPr lang="fr-FR" sz="1400" b="1" kern="100" dirty="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800"/>
                        </a:spcAft>
                      </a:pPr>
                      <a:r>
                        <a:rPr lang="fr-FR" sz="1400" kern="100" dirty="0">
                          <a:solidFill>
                            <a:schemeClr val="tx1"/>
                          </a:solidFill>
                          <a:effectLst/>
                        </a:rPr>
                        <a:t>Ne pas prendre de levain </a:t>
                      </a:r>
                    </a:p>
                    <a:p>
                      <a:pPr algn="ctr">
                        <a:lnSpc>
                          <a:spcPct val="115000"/>
                        </a:lnSpc>
                        <a:spcAft>
                          <a:spcPts val="800"/>
                        </a:spcAft>
                      </a:pPr>
                      <a:r>
                        <a:rPr lang="fr-FR" sz="1400" kern="100" dirty="0">
                          <a:solidFill>
                            <a:schemeClr val="tx1"/>
                          </a:solidFill>
                          <a:effectLst/>
                        </a:rPr>
                        <a:t>(matériel : la nourriture)</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800"/>
                        </a:spcAft>
                      </a:pPr>
                      <a:r>
                        <a:rPr lang="fr-FR" sz="1400" kern="100" dirty="0">
                          <a:solidFill>
                            <a:schemeClr val="tx1"/>
                          </a:solidFill>
                          <a:effectLst/>
                        </a:rPr>
                        <a:t>Ne pas prendre de levain </a:t>
                      </a:r>
                    </a:p>
                    <a:p>
                      <a:pPr algn="ctr">
                        <a:lnSpc>
                          <a:spcPct val="115000"/>
                        </a:lnSpc>
                        <a:spcAft>
                          <a:spcPts val="800"/>
                        </a:spcAft>
                      </a:pPr>
                      <a:r>
                        <a:rPr lang="fr-FR" sz="1400" kern="100" dirty="0">
                          <a:solidFill>
                            <a:schemeClr val="tx1"/>
                          </a:solidFill>
                          <a:effectLst/>
                        </a:rPr>
                        <a:t>(Spirituel : vie de péchés)</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104223200"/>
                  </a:ext>
                </a:extLst>
              </a:tr>
              <a:tr h="487735">
                <a:tc gridSpan="2">
                  <a:txBody>
                    <a:bodyPr/>
                    <a:lstStyle/>
                    <a:p>
                      <a:pPr algn="ctr">
                        <a:lnSpc>
                          <a:spcPct val="115000"/>
                        </a:lnSpc>
                        <a:spcAft>
                          <a:spcPts val="800"/>
                        </a:spcAft>
                      </a:pPr>
                      <a:r>
                        <a:rPr lang="fr-FR" sz="1400" b="1" kern="100" dirty="0">
                          <a:solidFill>
                            <a:schemeClr val="tx1"/>
                          </a:solidFill>
                          <a:effectLst/>
                          <a:latin typeface="+mj-lt"/>
                        </a:rPr>
                        <a:t>Conséquence si non respect </a:t>
                      </a:r>
                      <a:endParaRPr lang="fr-FR" sz="1400" b="1" kern="100" dirty="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T w="12700" cmpd="sng">
                      <a:noFill/>
                    </a:lnT>
                    <a:lnB w="12700" cmpd="sng">
                      <a:noFill/>
                    </a:lnB>
                    <a:solidFill>
                      <a:schemeClr val="bg1"/>
                    </a:solidFill>
                  </a:tcPr>
                </a:tc>
                <a:tc hMerge="1">
                  <a:txBody>
                    <a:bodyPr/>
                    <a:lstStyle/>
                    <a:p>
                      <a:endParaRPr lang="fr-FR"/>
                    </a:p>
                  </a:txBody>
                  <a:tcPr/>
                </a:tc>
                <a:tc>
                  <a:txBody>
                    <a:bodyPr/>
                    <a:lstStyle/>
                    <a:p>
                      <a:pPr algn="ctr">
                        <a:lnSpc>
                          <a:spcPct val="115000"/>
                        </a:lnSpc>
                        <a:spcAft>
                          <a:spcPts val="800"/>
                        </a:spcAft>
                      </a:pPr>
                      <a:r>
                        <a:rPr lang="fr-FR" sz="1400" kern="100" dirty="0">
                          <a:solidFill>
                            <a:schemeClr val="tx1"/>
                          </a:solidFill>
                          <a:effectLst/>
                        </a:rPr>
                        <a:t>Exclusion du peuple</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800"/>
                        </a:spcAft>
                      </a:pPr>
                      <a:r>
                        <a:rPr lang="fr-FR" sz="1400" kern="100" dirty="0">
                          <a:solidFill>
                            <a:schemeClr val="tx1"/>
                          </a:solidFill>
                          <a:effectLst/>
                        </a:rPr>
                        <a:t>Exclusion du peuple</a:t>
                      </a:r>
                      <a:endParaRPr lang="fr-FR"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154472250"/>
                  </a:ext>
                </a:extLst>
              </a:tr>
            </a:tbl>
          </a:graphicData>
        </a:graphic>
      </p:graphicFrame>
      <p:sp>
        <p:nvSpPr>
          <p:cNvPr id="6" name="Rectangle 5">
            <a:extLst>
              <a:ext uri="{FF2B5EF4-FFF2-40B4-BE49-F238E27FC236}">
                <a16:creationId xmlns:a16="http://schemas.microsoft.com/office/drawing/2014/main" id="{968CA264-AFEC-5993-2B72-CCD978A772E1}"/>
              </a:ext>
            </a:extLst>
          </p:cNvPr>
          <p:cNvSpPr/>
          <p:nvPr/>
        </p:nvSpPr>
        <p:spPr>
          <a:xfrm>
            <a:off x="461917" y="3226158"/>
            <a:ext cx="6808207" cy="489397"/>
          </a:xfrm>
          <a:prstGeom prst="rect">
            <a:avLst/>
          </a:prstGeom>
          <a:no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12EE99C-A112-7106-BF0E-EC7555470215}"/>
              </a:ext>
            </a:extLst>
          </p:cNvPr>
          <p:cNvSpPr/>
          <p:nvPr/>
        </p:nvSpPr>
        <p:spPr>
          <a:xfrm>
            <a:off x="1629177" y="3715555"/>
            <a:ext cx="5647386" cy="489397"/>
          </a:xfrm>
          <a:prstGeom prst="rect">
            <a:avLst/>
          </a:prstGeom>
          <a:no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8D97DD7F-ED77-637D-DE05-D05862F38CFF}"/>
              </a:ext>
            </a:extLst>
          </p:cNvPr>
          <p:cNvSpPr/>
          <p:nvPr/>
        </p:nvSpPr>
        <p:spPr>
          <a:xfrm>
            <a:off x="1629177" y="4230709"/>
            <a:ext cx="5647386" cy="1519708"/>
          </a:xfrm>
          <a:prstGeom prst="rect">
            <a:avLst/>
          </a:prstGeom>
          <a:noFill/>
          <a:ln w="381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493DDD94-8942-424A-38EE-19E15087F37B}"/>
              </a:ext>
            </a:extLst>
          </p:cNvPr>
          <p:cNvSpPr/>
          <p:nvPr/>
        </p:nvSpPr>
        <p:spPr>
          <a:xfrm>
            <a:off x="468357" y="5746485"/>
            <a:ext cx="6808207" cy="489397"/>
          </a:xfrm>
          <a:prstGeom prst="rect">
            <a:avLst/>
          </a:prstGeom>
          <a:noFill/>
          <a:ln w="381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2">
            <a:extLst>
              <a:ext uri="{FF2B5EF4-FFF2-40B4-BE49-F238E27FC236}">
                <a16:creationId xmlns:a16="http://schemas.microsoft.com/office/drawing/2014/main" id="{131BB314-5436-7591-387E-CF2A0E432EB6}"/>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b="1"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b="1" dirty="0"/>
              <a:t>… L’obéissance à Dieu			</a:t>
            </a:r>
            <a:r>
              <a:rPr lang="fr-FR" b="1" dirty="0">
                <a:solidFill>
                  <a:srgbClr val="99FF99"/>
                </a:solidFill>
              </a:rPr>
              <a:t>v.6-8</a:t>
            </a:r>
            <a:endParaRPr lang="fr-FR" b="1" dirty="0"/>
          </a:p>
        </p:txBody>
      </p:sp>
    </p:spTree>
    <p:extLst>
      <p:ext uri="{BB962C8B-B14F-4D97-AF65-F5344CB8AC3E}">
        <p14:creationId xmlns:p14="http://schemas.microsoft.com/office/powerpoint/2010/main" val="4008867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48DD3-5921-07C1-A8AB-07639D5822FA}"/>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E29C7FE-E812-E968-B596-EF19E3503C2A}"/>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AF1564A6-5C86-09C9-1D6C-BA2F2AA2D90B}"/>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B31CB604-A6B8-4A65-9241-9A5F3D5F5539}"/>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b="1" dirty="0"/>
              <a:t>… Christ						</a:t>
            </a:r>
            <a:r>
              <a:rPr lang="fr-FR" b="1" dirty="0">
                <a:solidFill>
                  <a:srgbClr val="99FF99"/>
                </a:solidFill>
              </a:rPr>
              <a:t>v.4-5</a:t>
            </a:r>
            <a:endParaRPr lang="fr-FR" b="1" dirty="0"/>
          </a:p>
        </p:txBody>
      </p:sp>
    </p:spTree>
    <p:extLst>
      <p:ext uri="{BB962C8B-B14F-4D97-AF65-F5344CB8AC3E}">
        <p14:creationId xmlns:p14="http://schemas.microsoft.com/office/powerpoint/2010/main" val="534460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7306D-19D6-A6B4-2410-3121DB38216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ECF55DC-22E8-A940-95FD-609C58F3F854}"/>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2896C992-707B-5E1C-A5FF-37180A4BB839}"/>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35E0BC16-59DE-DC83-4570-5E690F052891}"/>
              </a:ext>
            </a:extLst>
          </p:cNvPr>
          <p:cNvSpPr txBox="1"/>
          <p:nvPr/>
        </p:nvSpPr>
        <p:spPr>
          <a:xfrm>
            <a:off x="425198" y="2384892"/>
            <a:ext cx="6120684" cy="2642005"/>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4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Quand vous vous rassemblerez au nom de [notre]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Seigneur Jésus[-Christ]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je serai avec vous en esprit –, avec la puissance de notre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Seigneur Jésus-Christ </a:t>
            </a:r>
            <a:r>
              <a:rPr lang="fr-FR" sz="2000" b="1" baseline="30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5</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l</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ivrez un tel homme à Satan pour la destruction de la nature pécheresse afin que l’esprit soit sauvé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le jour du Seigneur Jésus.</a:t>
            </a:r>
            <a:r>
              <a:rPr lang="fr-FR" sz="2000" dirty="0">
                <a:latin typeface="Century Gothic" panose="020B0502020202020204" pitchFamily="34" charset="0"/>
                <a:cs typeface="Arial" panose="020B0604020202020204" pitchFamily="34" charset="0"/>
              </a:rPr>
              <a:t>»</a:t>
            </a:r>
          </a:p>
        </p:txBody>
      </p:sp>
      <p:sp>
        <p:nvSpPr>
          <p:cNvPr id="4" name="Espace réservé du contenu 2">
            <a:extLst>
              <a:ext uri="{FF2B5EF4-FFF2-40B4-BE49-F238E27FC236}">
                <a16:creationId xmlns:a16="http://schemas.microsoft.com/office/drawing/2014/main" id="{31AFBE6C-C552-96A1-06F0-54AC9BB56D60}"/>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b="1" dirty="0"/>
              <a:t>… Christ						</a:t>
            </a:r>
            <a:r>
              <a:rPr lang="fr-FR" b="1" dirty="0">
                <a:solidFill>
                  <a:srgbClr val="99FF99"/>
                </a:solidFill>
              </a:rPr>
              <a:t>v.4-5</a:t>
            </a:r>
            <a:endParaRPr lang="fr-FR" b="1" dirty="0"/>
          </a:p>
        </p:txBody>
      </p:sp>
    </p:spTree>
    <p:extLst>
      <p:ext uri="{BB962C8B-B14F-4D97-AF65-F5344CB8AC3E}">
        <p14:creationId xmlns:p14="http://schemas.microsoft.com/office/powerpoint/2010/main" val="335483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A09-2783-0989-6FEC-2F1390C57F2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C45C9D7B-4586-D29C-BEED-767F756B700A}"/>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75684824-E47A-0C08-82B0-C681196C619C}"/>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4BA2E7EE-BB04-FF15-ABC6-44B76B21072F}"/>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b="1" dirty="0"/>
              <a:t>… L’assemblé 					</a:t>
            </a:r>
            <a:r>
              <a:rPr lang="fr-FR" b="1" dirty="0">
                <a:solidFill>
                  <a:srgbClr val="99FF99"/>
                </a:solidFill>
              </a:rPr>
              <a:t>v.4, 11</a:t>
            </a:r>
            <a:endParaRPr lang="fr-FR" b="1" dirty="0"/>
          </a:p>
        </p:txBody>
      </p:sp>
    </p:spTree>
    <p:extLst>
      <p:ext uri="{BB962C8B-B14F-4D97-AF65-F5344CB8AC3E}">
        <p14:creationId xmlns:p14="http://schemas.microsoft.com/office/powerpoint/2010/main" val="3407022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75E43-C24C-3917-81AE-931A2EB5A94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4973B7FD-43B9-2C2F-43D5-C12EE0AFBFCC}"/>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CCA7F1A9-E1D0-F72F-491A-A6915A1537A7}"/>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D5C9F114-46F8-0F45-0E81-0C447D3DF131}"/>
              </a:ext>
            </a:extLst>
          </p:cNvPr>
          <p:cNvSpPr txBox="1"/>
          <p:nvPr/>
        </p:nvSpPr>
        <p:spPr>
          <a:xfrm>
            <a:off x="444516" y="2096689"/>
            <a:ext cx="6120684" cy="1534203"/>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4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Quand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vous vous rassemblerez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au nom de [notre] Seigneur Jésus[-Christ] – je serai avec vous en esprit –, avec la puissance de notre Seigneur Jésus-Christ </a:t>
            </a:r>
            <a:r>
              <a:rPr lang="fr-FR" sz="2000" dirty="0">
                <a:latin typeface="Century Gothic" panose="020B0502020202020204" pitchFamily="34" charset="0"/>
                <a:cs typeface="Arial" panose="020B0604020202020204" pitchFamily="34" charset="0"/>
              </a:rPr>
              <a:t>»</a:t>
            </a:r>
          </a:p>
        </p:txBody>
      </p:sp>
      <p:sp>
        <p:nvSpPr>
          <p:cNvPr id="4" name="ZoneTexte 3">
            <a:extLst>
              <a:ext uri="{FF2B5EF4-FFF2-40B4-BE49-F238E27FC236}">
                <a16:creationId xmlns:a16="http://schemas.microsoft.com/office/drawing/2014/main" id="{4DE86AF0-92F2-6EB1-A2B1-72E9D4C2793E}"/>
              </a:ext>
            </a:extLst>
          </p:cNvPr>
          <p:cNvSpPr txBox="1"/>
          <p:nvPr/>
        </p:nvSpPr>
        <p:spPr>
          <a:xfrm>
            <a:off x="552796" y="4185068"/>
            <a:ext cx="6120684" cy="795539"/>
          </a:xfrm>
          <a:prstGeom prst="rect">
            <a:avLst/>
          </a:prstGeom>
          <a:noFill/>
        </p:spPr>
        <p:txBody>
          <a:bodyPr wrap="square">
            <a:spAutoFit/>
          </a:bodyPr>
          <a:lstStyle/>
          <a:p>
            <a:pPr marL="36900" algn="ctr">
              <a:lnSpc>
                <a:spcPct val="120000"/>
              </a:lnSpc>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1</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1</a:t>
            </a:r>
            <a:r>
              <a:rPr lang="fr-FR" sz="2000" dirty="0">
                <a:latin typeface="Century Gothic" panose="020B0502020202020204" pitchFamily="34" charset="0"/>
                <a:ea typeface="Times New Roman" panose="02020603050405020304" pitchFamily="18" charset="0"/>
                <a:cs typeface="Arial" panose="020B0604020202020204" pitchFamily="34" charset="0"/>
              </a:rPr>
              <a:t> […] </a:t>
            </a:r>
            <a:r>
              <a:rPr lang="fr-FR" sz="2000" dirty="0">
                <a:latin typeface="Century Gothic" panose="020B0502020202020204" pitchFamily="34" charset="0"/>
                <a:cs typeface="Arial" panose="020B0604020202020204" pitchFamily="34" charset="0"/>
              </a:rPr>
              <a:t>de ne pas même manger avec un tel homme.</a:t>
            </a:r>
            <a:r>
              <a:rPr lang="fr-FR" sz="2000" dirty="0">
                <a:latin typeface="Century Gothic" panose="020B0502020202020204" pitchFamily="34" charset="0"/>
                <a:ea typeface="Times New Roman" panose="02020603050405020304" pitchFamily="18" charset="0"/>
                <a:cs typeface="Arial" panose="020B0604020202020204" pitchFamily="34" charset="0"/>
              </a:rPr>
              <a:t> </a:t>
            </a:r>
            <a:r>
              <a:rPr lang="fr-FR" sz="2000" dirty="0">
                <a:latin typeface="Century Gothic" panose="020B0502020202020204" pitchFamily="34" charset="0"/>
                <a:cs typeface="Arial" panose="020B0604020202020204" pitchFamily="34" charset="0"/>
              </a:rPr>
              <a:t>»</a:t>
            </a:r>
          </a:p>
        </p:txBody>
      </p:sp>
      <p:sp>
        <p:nvSpPr>
          <p:cNvPr id="6" name="Espace réservé du contenu 2">
            <a:extLst>
              <a:ext uri="{FF2B5EF4-FFF2-40B4-BE49-F238E27FC236}">
                <a16:creationId xmlns:a16="http://schemas.microsoft.com/office/drawing/2014/main" id="{B9B3A928-E190-FBBD-32F7-0C44624B430B}"/>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b="1" dirty="0"/>
              <a:t>… L’assemblé 					</a:t>
            </a:r>
            <a:r>
              <a:rPr lang="fr-FR" b="1" dirty="0">
                <a:solidFill>
                  <a:srgbClr val="99FF99"/>
                </a:solidFill>
              </a:rPr>
              <a:t>v.4, 11</a:t>
            </a:r>
            <a:endParaRPr lang="fr-FR" b="1" dirty="0"/>
          </a:p>
        </p:txBody>
      </p:sp>
    </p:spTree>
    <p:extLst>
      <p:ext uri="{BB962C8B-B14F-4D97-AF65-F5344CB8AC3E}">
        <p14:creationId xmlns:p14="http://schemas.microsoft.com/office/powerpoint/2010/main" val="2224332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CD03-9D98-88DD-5D71-A04DAD4CFA0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AC744B0-6958-5292-8E65-653F95D3013B}"/>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9E518B9F-43BF-685C-B762-1731245DB68B}"/>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08993BCC-2604-E0AF-9B16-8D51D84F4C54}"/>
              </a:ext>
            </a:extLst>
          </p:cNvPr>
          <p:cNvSpPr txBox="1"/>
          <p:nvPr/>
        </p:nvSpPr>
        <p:spPr>
          <a:xfrm>
            <a:off x="380120" y="1936185"/>
            <a:ext cx="6310454" cy="3750194"/>
          </a:xfrm>
          <a:prstGeom prst="rect">
            <a:avLst/>
          </a:prstGeom>
          <a:noFill/>
        </p:spPr>
        <p:txBody>
          <a:bodyPr wrap="square">
            <a:spAutoFit/>
          </a:bodyPr>
          <a:lstStyle/>
          <a:p>
            <a:pPr marL="36900" indent="0" algn="ctr">
              <a:lnSpc>
                <a:spcPct val="120000"/>
              </a:lnSpc>
              <a:buNone/>
            </a:pPr>
            <a:r>
              <a:rPr lang="fr-FR" sz="2000" b="1" dirty="0">
                <a:solidFill>
                  <a:srgbClr val="FFFFCD"/>
                </a:solidFill>
                <a:effectLst/>
                <a:latin typeface="Century Gothic" panose="020B0502020202020204" pitchFamily="34" charset="0"/>
                <a:ea typeface="Times New Roman" panose="02020603050405020304" pitchFamily="18" charset="0"/>
                <a:cs typeface="Arial" panose="020B0604020202020204" pitchFamily="34" charset="0"/>
              </a:rPr>
              <a:t>Ezéchiel 3.18-19 : </a:t>
            </a:r>
            <a:r>
              <a:rPr lang="fr-FR" sz="2000" dirty="0">
                <a:solidFill>
                  <a:srgbClr val="FFFFCD"/>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solidFill>
                  <a:srgbClr val="FFFFCD"/>
                </a:solidFill>
                <a:latin typeface="Century Gothic" panose="020B0502020202020204" pitchFamily="34" charset="0"/>
                <a:cs typeface="Arial" panose="020B0604020202020204" pitchFamily="34" charset="0"/>
              </a:rPr>
              <a:t>18</a:t>
            </a:r>
            <a:r>
              <a:rPr lang="fr-FR" sz="2000" dirty="0">
                <a:solidFill>
                  <a:srgbClr val="FFFFCD"/>
                </a:solidFill>
                <a:latin typeface="Century Gothic" panose="020B0502020202020204" pitchFamily="34" charset="0"/>
                <a:cs typeface="Arial" panose="020B0604020202020204" pitchFamily="34" charset="0"/>
              </a:rPr>
              <a:t> Quand je dirai au méchant: ‘Tu vas mourir, c’est certain’, si tu ne l'avertis pas, si tu ne parles pas pour avertir le méchant afin qu’il renonce à sa mauvaise conduite et reste en vie, ce méchant mourra à cause de sa faute, mais je te réclamerai son sang. </a:t>
            </a:r>
            <a:r>
              <a:rPr lang="fr-FR" sz="2000" baseline="30000" dirty="0">
                <a:solidFill>
                  <a:srgbClr val="FFFFCD"/>
                </a:solidFill>
                <a:latin typeface="Century Gothic" panose="020B0502020202020204" pitchFamily="34" charset="0"/>
                <a:cs typeface="Arial" panose="020B0604020202020204" pitchFamily="34" charset="0"/>
              </a:rPr>
              <a:t>19</a:t>
            </a:r>
            <a:r>
              <a:rPr lang="fr-FR" sz="2000" dirty="0">
                <a:solidFill>
                  <a:srgbClr val="FFFFCD"/>
                </a:solidFill>
                <a:latin typeface="Century Gothic" panose="020B0502020202020204" pitchFamily="34" charset="0"/>
                <a:cs typeface="Arial" panose="020B0604020202020204" pitchFamily="34" charset="0"/>
              </a:rPr>
              <a:t> Si au contraire tu avertis le méchant et qu'il ne renonce pas à sa méchanceté ni à sa mauvaise conduite, il mourra à cause de sa faute, mais toi, tu auras délivré ton âme. »</a:t>
            </a:r>
          </a:p>
        </p:txBody>
      </p:sp>
      <p:sp>
        <p:nvSpPr>
          <p:cNvPr id="4" name="Espace réservé du contenu 2">
            <a:extLst>
              <a:ext uri="{FF2B5EF4-FFF2-40B4-BE49-F238E27FC236}">
                <a16:creationId xmlns:a16="http://schemas.microsoft.com/office/drawing/2014/main" id="{9BC7ADE5-E17B-3EE7-B1E8-7F218DA8584D}"/>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b="1" dirty="0"/>
              <a:t>… L’assemblé 					</a:t>
            </a:r>
            <a:r>
              <a:rPr lang="fr-FR" b="1" dirty="0">
                <a:solidFill>
                  <a:srgbClr val="99FF99"/>
                </a:solidFill>
              </a:rPr>
              <a:t>v.4, 11</a:t>
            </a:r>
            <a:endParaRPr lang="fr-FR" b="1" dirty="0"/>
          </a:p>
        </p:txBody>
      </p:sp>
    </p:spTree>
    <p:extLst>
      <p:ext uri="{BB962C8B-B14F-4D97-AF65-F5344CB8AC3E}">
        <p14:creationId xmlns:p14="http://schemas.microsoft.com/office/powerpoint/2010/main" val="130092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FDEE-DB55-6130-9AC8-16F580AD9DA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6F095580-9613-1EE6-FFCA-F0D43662E738}"/>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B53FDC62-CADB-6ADD-8BA0-98C8F4838AB8}"/>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64365C0D-71C1-3AC8-C94A-D775E91BB939}"/>
              </a:ext>
            </a:extLst>
          </p:cNvPr>
          <p:cNvSpPr txBox="1"/>
          <p:nvPr/>
        </p:nvSpPr>
        <p:spPr>
          <a:xfrm>
            <a:off x="425198" y="2846564"/>
            <a:ext cx="6120684" cy="1164871"/>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a:t>
            </a:r>
            <a:r>
              <a:rPr lang="fr-FR" sz="2000" baseline="30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2</a:t>
            </a:r>
            <a:r>
              <a:rPr lang="fr-FR" sz="2000" baseline="30000" dirty="0">
                <a:latin typeface="Century Gothic" panose="020B0502020202020204" pitchFamily="34" charset="0"/>
                <a:ea typeface="Times New Roman" panose="02020603050405020304" pitchFamily="18" charset="0"/>
                <a:cs typeface="Arial" panose="020B0604020202020204" pitchFamily="34" charset="0"/>
              </a:rPr>
              <a:t> </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Et vous êtes enflés d'orgueil! Vous auriez dû plutôt </a:t>
            </a:r>
            <a:r>
              <a:rPr lang="fr-FR" sz="20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prendre le deuil</a:t>
            </a:r>
            <a:r>
              <a:rPr lang="fr-FR" sz="20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de sorte que l'auteur de cet acte soit exclu du milieu de vous! </a:t>
            </a:r>
            <a:r>
              <a:rPr lang="fr-FR" sz="2000" dirty="0">
                <a:latin typeface="Century Gothic" panose="020B0502020202020204" pitchFamily="34" charset="0"/>
                <a:cs typeface="Arial" panose="020B0604020202020204" pitchFamily="34" charset="0"/>
              </a:rPr>
              <a:t>»</a:t>
            </a:r>
          </a:p>
        </p:txBody>
      </p:sp>
      <p:sp>
        <p:nvSpPr>
          <p:cNvPr id="6" name="Espace réservé du contenu 2">
            <a:extLst>
              <a:ext uri="{FF2B5EF4-FFF2-40B4-BE49-F238E27FC236}">
                <a16:creationId xmlns:a16="http://schemas.microsoft.com/office/drawing/2014/main" id="{8F0D031F-4BA9-6BA0-1170-A3988D22957B}"/>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b="1" dirty="0"/>
              <a:t>… L’assemblé 					</a:t>
            </a:r>
            <a:r>
              <a:rPr lang="fr-FR" b="1" dirty="0">
                <a:solidFill>
                  <a:srgbClr val="99FF99"/>
                </a:solidFill>
              </a:rPr>
              <a:t>v.4, 11</a:t>
            </a:r>
            <a:endParaRPr lang="fr-FR" b="1" dirty="0"/>
          </a:p>
        </p:txBody>
      </p:sp>
    </p:spTree>
    <p:extLst>
      <p:ext uri="{BB962C8B-B14F-4D97-AF65-F5344CB8AC3E}">
        <p14:creationId xmlns:p14="http://schemas.microsoft.com/office/powerpoint/2010/main" val="2940289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BCC86-4EBA-31CA-CD28-F7918B447333}"/>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4E58C6A0-1F8B-C1F7-DCE4-14FE011F2C01}"/>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0D60C9A8-B7A0-5D04-C032-6AAD8A0580A9}"/>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79C1C51C-5CEE-404E-5AC3-D658347F5CE3}"/>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dirty="0"/>
              <a:t>… L’assemblé 					</a:t>
            </a:r>
            <a:r>
              <a:rPr lang="fr-FR" dirty="0">
                <a:solidFill>
                  <a:srgbClr val="99FF99"/>
                </a:solidFill>
              </a:rPr>
              <a:t>v.4, 11</a:t>
            </a:r>
            <a:endParaRPr lang="fr-FR" dirty="0"/>
          </a:p>
          <a:p>
            <a:pPr marL="342900" lvl="2" algn="l">
              <a:spcAft>
                <a:spcPts val="1800"/>
              </a:spcAft>
            </a:pPr>
            <a:r>
              <a:rPr lang="fr-FR" b="1" dirty="0"/>
              <a:t>… Grâce ! 					</a:t>
            </a:r>
            <a:r>
              <a:rPr lang="fr-FR" b="1" dirty="0">
                <a:solidFill>
                  <a:srgbClr val="99FF99"/>
                </a:solidFill>
              </a:rPr>
              <a:t>v.10-13</a:t>
            </a:r>
          </a:p>
        </p:txBody>
      </p:sp>
    </p:spTree>
    <p:extLst>
      <p:ext uri="{BB962C8B-B14F-4D97-AF65-F5344CB8AC3E}">
        <p14:creationId xmlns:p14="http://schemas.microsoft.com/office/powerpoint/2010/main" val="2353217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CF331-D31F-2283-5AE5-FAAA0932C39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0790306-20EA-F15F-7E85-29A3F51B065A}"/>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15AF0D7E-C1B1-92EE-3B2A-7185ECA5F4AE}"/>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1355BD89-DAAD-C7E5-6B1F-467B5008ED9B}"/>
              </a:ext>
            </a:extLst>
          </p:cNvPr>
          <p:cNvSpPr txBox="1"/>
          <p:nvPr/>
        </p:nvSpPr>
        <p:spPr>
          <a:xfrm>
            <a:off x="553987" y="1172322"/>
            <a:ext cx="6120684" cy="5277920"/>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cs typeface="Arial" panose="020B0604020202020204" pitchFamily="34" charset="0"/>
              </a:rPr>
              <a:t>12 </a:t>
            </a:r>
            <a:r>
              <a:rPr lang="fr-FR" sz="2000" dirty="0">
                <a:latin typeface="Century Gothic" panose="020B0502020202020204" pitchFamily="34" charset="0"/>
                <a:cs typeface="Arial" panose="020B0604020202020204" pitchFamily="34" charset="0"/>
              </a:rPr>
              <a:t>Est-ce à moi, en effet, de juger les gens de l’extérieur? N'est-ce pas ceux de l’intérieur que vous devez juger? </a:t>
            </a:r>
            <a:r>
              <a:rPr lang="fr-FR" sz="2000" baseline="30000" dirty="0">
                <a:latin typeface="Century Gothic" panose="020B0502020202020204" pitchFamily="34" charset="0"/>
                <a:cs typeface="Arial" panose="020B0604020202020204" pitchFamily="34" charset="0"/>
              </a:rPr>
              <a:t>13</a:t>
            </a:r>
            <a:r>
              <a:rPr lang="fr-FR" sz="2000" dirty="0">
                <a:latin typeface="Century Gothic" panose="020B0502020202020204" pitchFamily="34" charset="0"/>
                <a:cs typeface="Arial" panose="020B0604020202020204" pitchFamily="34" charset="0"/>
              </a:rPr>
              <a:t> Les gens de l’extérieur, Dieu les jugera. </a:t>
            </a:r>
            <a:r>
              <a:rPr lang="fr-FR" sz="2000" b="1" u="sng" dirty="0">
                <a:latin typeface="Century Gothic" panose="020B0502020202020204" pitchFamily="34" charset="0"/>
                <a:cs typeface="Arial" panose="020B0604020202020204" pitchFamily="34" charset="0"/>
              </a:rPr>
              <a:t>Chassez le méchant du milieu de vous. </a:t>
            </a:r>
            <a:r>
              <a:rPr lang="fr-FR" sz="2000" dirty="0">
                <a:latin typeface="Century Gothic" panose="020B0502020202020204" pitchFamily="34" charset="0"/>
                <a:cs typeface="Arial" panose="020B0604020202020204" pitchFamily="34" charset="0"/>
              </a:rPr>
              <a:t>»</a:t>
            </a:r>
          </a:p>
          <a:p>
            <a:pPr marL="36900" indent="0" algn="ctr">
              <a:lnSpc>
                <a:spcPct val="120000"/>
              </a:lnSpc>
              <a:buNone/>
            </a:pPr>
            <a:endParaRPr lang="fr-FR" sz="2000" dirty="0">
              <a:latin typeface="Century Gothic" panose="020B0502020202020204" pitchFamily="34" charset="0"/>
              <a:cs typeface="Arial" panose="020B0604020202020204" pitchFamily="34" charset="0"/>
            </a:endParaRP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13.6  	: Fausse prophétie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17.6 	: Idolâtrie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17.12 : Irrespect du prêtre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19.19 : faux témoin</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21.21 : fils désobéissant					</a:t>
            </a:r>
            <a:endParaRPr lang="fr-FR" dirty="0">
              <a:solidFill>
                <a:srgbClr val="FFFFCD"/>
              </a:solidFill>
              <a:effectLst/>
              <a:latin typeface="Aptos" panose="020B0004020202020204" pitchFamily="34" charset="0"/>
              <a:ea typeface="Aptos" panose="020B0004020202020204" pitchFamily="34" charset="0"/>
              <a:cs typeface="Times New Roman" panose="02020603050405020304" pitchFamily="18" charset="0"/>
            </a:endParaRP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22.21 : rapport hors mariage</a:t>
            </a:r>
          </a:p>
          <a:p>
            <a:pPr marL="36900">
              <a:lnSpc>
                <a:spcPct val="120000"/>
              </a:lnSpc>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22.22 : rapport hors mariage</a:t>
            </a:r>
          </a:p>
          <a:p>
            <a:pPr marL="36900">
              <a:lnSpc>
                <a:spcPct val="120000"/>
              </a:lnSpc>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22.24 : rapport hors mariage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24.7 	: Kidnapping</a:t>
            </a:r>
            <a:endParaRPr lang="fr-FR" sz="2000" dirty="0">
              <a:solidFill>
                <a:srgbClr val="FFFFCD"/>
              </a:solidFill>
              <a:latin typeface="Century Gothic" panose="020B0502020202020204" pitchFamily="34" charset="0"/>
              <a:cs typeface="Arial" panose="020B0604020202020204" pitchFamily="34" charset="0"/>
            </a:endParaRPr>
          </a:p>
        </p:txBody>
      </p:sp>
      <p:sp>
        <p:nvSpPr>
          <p:cNvPr id="7" name="Espace réservé du contenu 2">
            <a:extLst>
              <a:ext uri="{FF2B5EF4-FFF2-40B4-BE49-F238E27FC236}">
                <a16:creationId xmlns:a16="http://schemas.microsoft.com/office/drawing/2014/main" id="{A9840356-6FDA-2C1A-4A07-C9293216F08D}"/>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dirty="0"/>
              <a:t>… L’assemblé 					</a:t>
            </a:r>
            <a:r>
              <a:rPr lang="fr-FR" dirty="0">
                <a:solidFill>
                  <a:srgbClr val="99FF99"/>
                </a:solidFill>
              </a:rPr>
              <a:t>v.4, 11</a:t>
            </a:r>
            <a:endParaRPr lang="fr-FR" dirty="0"/>
          </a:p>
          <a:p>
            <a:pPr marL="342900" lvl="2" algn="l">
              <a:spcAft>
                <a:spcPts val="1800"/>
              </a:spcAft>
            </a:pPr>
            <a:r>
              <a:rPr lang="fr-FR" b="1" dirty="0"/>
              <a:t>… Grâce ! 					</a:t>
            </a:r>
            <a:r>
              <a:rPr lang="fr-FR" b="1" dirty="0">
                <a:solidFill>
                  <a:srgbClr val="99FF99"/>
                </a:solidFill>
              </a:rPr>
              <a:t>v.10-13</a:t>
            </a:r>
          </a:p>
        </p:txBody>
      </p:sp>
    </p:spTree>
    <p:extLst>
      <p:ext uri="{BB962C8B-B14F-4D97-AF65-F5344CB8AC3E}">
        <p14:creationId xmlns:p14="http://schemas.microsoft.com/office/powerpoint/2010/main" val="1642719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9F022-F467-CEE9-0873-29030AA59E3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7791CED-9341-073E-FE1A-20BFFB622BC3}"/>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CF496E51-01D2-D876-97DA-C23C1928FE15}"/>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47E4D511-7CB6-551B-4489-0163EAB540B9}"/>
              </a:ext>
            </a:extLst>
          </p:cNvPr>
          <p:cNvSpPr txBox="1"/>
          <p:nvPr/>
        </p:nvSpPr>
        <p:spPr>
          <a:xfrm>
            <a:off x="553987" y="1172322"/>
            <a:ext cx="6120684" cy="5277920"/>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cs typeface="Arial" panose="020B0604020202020204" pitchFamily="34" charset="0"/>
              </a:rPr>
              <a:t>12 </a:t>
            </a:r>
            <a:r>
              <a:rPr lang="fr-FR" sz="2000" dirty="0">
                <a:latin typeface="Century Gothic" panose="020B0502020202020204" pitchFamily="34" charset="0"/>
                <a:cs typeface="Arial" panose="020B0604020202020204" pitchFamily="34" charset="0"/>
              </a:rPr>
              <a:t>Est-ce à moi, en effet, de juger les gens de l’extérieur? N'est-ce pas ceux de l’intérieur que vous devez juger? </a:t>
            </a:r>
            <a:r>
              <a:rPr lang="fr-FR" sz="2000" baseline="30000" dirty="0">
                <a:latin typeface="Century Gothic" panose="020B0502020202020204" pitchFamily="34" charset="0"/>
                <a:cs typeface="Arial" panose="020B0604020202020204" pitchFamily="34" charset="0"/>
              </a:rPr>
              <a:t>13</a:t>
            </a:r>
            <a:r>
              <a:rPr lang="fr-FR" sz="2000" dirty="0">
                <a:latin typeface="Century Gothic" panose="020B0502020202020204" pitchFamily="34" charset="0"/>
                <a:cs typeface="Arial" panose="020B0604020202020204" pitchFamily="34" charset="0"/>
              </a:rPr>
              <a:t> Les gens de l’extérieur, Dieu les jugera. </a:t>
            </a:r>
            <a:r>
              <a:rPr lang="fr-FR" sz="2000" b="1" u="sng" dirty="0">
                <a:latin typeface="Century Gothic" panose="020B0502020202020204" pitchFamily="34" charset="0"/>
                <a:cs typeface="Arial" panose="020B0604020202020204" pitchFamily="34" charset="0"/>
              </a:rPr>
              <a:t>Chassez le méchant du milieu de vous. </a:t>
            </a:r>
            <a:r>
              <a:rPr lang="fr-FR" sz="2000" dirty="0">
                <a:latin typeface="Century Gothic" panose="020B0502020202020204" pitchFamily="34" charset="0"/>
                <a:cs typeface="Arial" panose="020B0604020202020204" pitchFamily="34" charset="0"/>
              </a:rPr>
              <a:t>»</a:t>
            </a:r>
          </a:p>
          <a:p>
            <a:pPr marL="36900" indent="0" algn="ctr">
              <a:lnSpc>
                <a:spcPct val="120000"/>
              </a:lnSpc>
              <a:buNone/>
            </a:pPr>
            <a:endParaRPr lang="fr-FR" sz="2000" dirty="0">
              <a:latin typeface="Century Gothic" panose="020B0502020202020204" pitchFamily="34" charset="0"/>
              <a:cs typeface="Arial" panose="020B0604020202020204" pitchFamily="34" charset="0"/>
            </a:endParaRP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13.6  	: Fausse prophétie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17.6 	: Idolâtrie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17.12 : Irrespect du prêtre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19.19 : faux témoin</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21.21 : fils désobéissant					</a:t>
            </a:r>
            <a:r>
              <a:rPr lang="fr-FR"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MORT</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22.21 : rapport hors mariage</a:t>
            </a:r>
          </a:p>
          <a:p>
            <a:pPr marL="36900">
              <a:lnSpc>
                <a:spcPct val="120000"/>
              </a:lnSpc>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22.22 : rapport hors mariage</a:t>
            </a:r>
          </a:p>
          <a:p>
            <a:pPr marL="36900">
              <a:lnSpc>
                <a:spcPct val="120000"/>
              </a:lnSpc>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22.24 : rapport hors mariage</a:t>
            </a:r>
          </a:p>
          <a:p>
            <a:pPr marL="36900" indent="0">
              <a:lnSpc>
                <a:spcPct val="120000"/>
              </a:lnSpc>
              <a:buNone/>
            </a:pPr>
            <a:r>
              <a:rPr lang="fr-FR" sz="1800" dirty="0" err="1">
                <a:solidFill>
                  <a:srgbClr val="FFFFCD"/>
                </a:solidFill>
                <a:effectLst/>
                <a:latin typeface="Aptos" panose="020B0004020202020204" pitchFamily="34" charset="0"/>
                <a:ea typeface="Aptos" panose="020B0004020202020204" pitchFamily="34" charset="0"/>
                <a:cs typeface="Times New Roman" panose="02020603050405020304" pitchFamily="18" charset="0"/>
              </a:rPr>
              <a:t>Dt</a:t>
            </a:r>
            <a:r>
              <a:rPr lang="fr-FR" sz="1800" dirty="0">
                <a:solidFill>
                  <a:srgbClr val="FFFFCD"/>
                </a:solidFill>
                <a:effectLst/>
                <a:latin typeface="Aptos" panose="020B0004020202020204" pitchFamily="34" charset="0"/>
                <a:ea typeface="Aptos" panose="020B0004020202020204" pitchFamily="34" charset="0"/>
                <a:cs typeface="Times New Roman" panose="02020603050405020304" pitchFamily="18" charset="0"/>
              </a:rPr>
              <a:t> 24.7 	: Kidnapping</a:t>
            </a:r>
            <a:endParaRPr lang="fr-FR" sz="2000" dirty="0">
              <a:solidFill>
                <a:srgbClr val="FFFFCD"/>
              </a:solidFill>
              <a:latin typeface="Century Gothic" panose="020B0502020202020204" pitchFamily="34" charset="0"/>
              <a:cs typeface="Arial" panose="020B0604020202020204" pitchFamily="34" charset="0"/>
            </a:endParaRPr>
          </a:p>
        </p:txBody>
      </p:sp>
      <p:sp>
        <p:nvSpPr>
          <p:cNvPr id="4" name="Flèche : droite 3">
            <a:extLst>
              <a:ext uri="{FF2B5EF4-FFF2-40B4-BE49-F238E27FC236}">
                <a16:creationId xmlns:a16="http://schemas.microsoft.com/office/drawing/2014/main" id="{3C07ACB3-42BB-CA09-98F0-0A691B09B5A8}"/>
              </a:ext>
            </a:extLst>
          </p:cNvPr>
          <p:cNvSpPr/>
          <p:nvPr/>
        </p:nvSpPr>
        <p:spPr>
          <a:xfrm>
            <a:off x="4179193" y="4298321"/>
            <a:ext cx="695459" cy="1197735"/>
          </a:xfrm>
          <a:prstGeom prst="rightArrow">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contenu 2">
            <a:extLst>
              <a:ext uri="{FF2B5EF4-FFF2-40B4-BE49-F238E27FC236}">
                <a16:creationId xmlns:a16="http://schemas.microsoft.com/office/drawing/2014/main" id="{789E03E8-6078-3E6D-C42E-9FFF1C4098C7}"/>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dirty="0"/>
              <a:t>… L’assemblé 					</a:t>
            </a:r>
            <a:r>
              <a:rPr lang="fr-FR" dirty="0">
                <a:solidFill>
                  <a:srgbClr val="99FF99"/>
                </a:solidFill>
              </a:rPr>
              <a:t>v.4, 11</a:t>
            </a:r>
            <a:endParaRPr lang="fr-FR" dirty="0"/>
          </a:p>
          <a:p>
            <a:pPr marL="342900" lvl="2" algn="l">
              <a:spcAft>
                <a:spcPts val="1800"/>
              </a:spcAft>
            </a:pPr>
            <a:r>
              <a:rPr lang="fr-FR" b="1" dirty="0"/>
              <a:t>… Grâce ! 					</a:t>
            </a:r>
            <a:r>
              <a:rPr lang="fr-FR" b="1" dirty="0">
                <a:solidFill>
                  <a:srgbClr val="99FF99"/>
                </a:solidFill>
              </a:rPr>
              <a:t>v.11-13</a:t>
            </a:r>
          </a:p>
        </p:txBody>
      </p:sp>
    </p:spTree>
    <p:extLst>
      <p:ext uri="{BB962C8B-B14F-4D97-AF65-F5344CB8AC3E}">
        <p14:creationId xmlns:p14="http://schemas.microsoft.com/office/powerpoint/2010/main" val="719494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6C609-4A64-5194-3261-1198DB0D8F79}"/>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66954D1-11BE-3167-EBFD-288CDA820A17}"/>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cxnSp>
        <p:nvCxnSpPr>
          <p:cNvPr id="2" name="Connecteur droit 1">
            <a:extLst>
              <a:ext uri="{FF2B5EF4-FFF2-40B4-BE49-F238E27FC236}">
                <a16:creationId xmlns:a16="http://schemas.microsoft.com/office/drawing/2014/main" id="{647B84F5-1480-8E4B-1FF5-770C92C675D4}"/>
              </a:ext>
            </a:extLst>
          </p:cNvPr>
          <p:cNvCxnSpPr/>
          <p:nvPr/>
        </p:nvCxnSpPr>
        <p:spPr>
          <a:xfrm>
            <a:off x="7122096" y="2439682"/>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Espace réservé du contenu 2">
            <a:extLst>
              <a:ext uri="{FF2B5EF4-FFF2-40B4-BE49-F238E27FC236}">
                <a16:creationId xmlns:a16="http://schemas.microsoft.com/office/drawing/2014/main" id="{597AD0B7-F01A-8E59-211F-33AC6EFF959C}"/>
              </a:ext>
            </a:extLst>
          </p:cNvPr>
          <p:cNvSpPr txBox="1">
            <a:spLocks/>
          </p:cNvSpPr>
          <p:nvPr/>
        </p:nvSpPr>
        <p:spPr>
          <a:xfrm>
            <a:off x="7348671" y="1759940"/>
            <a:ext cx="4843329" cy="377711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b="1" dirty="0"/>
              <a:t>Une discipline d’Église par …</a:t>
            </a:r>
          </a:p>
          <a:p>
            <a:pPr marL="342900" lvl="2" algn="l"/>
            <a:r>
              <a:rPr lang="fr-FR" dirty="0"/>
              <a:t>… Christ						</a:t>
            </a:r>
            <a:r>
              <a:rPr lang="fr-FR" dirty="0">
                <a:solidFill>
                  <a:srgbClr val="99FF99"/>
                </a:solidFill>
              </a:rPr>
              <a:t>v.4-5</a:t>
            </a:r>
            <a:endParaRPr lang="fr-FR" dirty="0"/>
          </a:p>
          <a:p>
            <a:pPr marL="342900" lvl="2" algn="l"/>
            <a:r>
              <a:rPr lang="fr-FR" dirty="0"/>
              <a:t>… L’assemblé 					</a:t>
            </a:r>
            <a:r>
              <a:rPr lang="fr-FR" dirty="0">
                <a:solidFill>
                  <a:srgbClr val="99FF99"/>
                </a:solidFill>
              </a:rPr>
              <a:t>v.4, 11</a:t>
            </a:r>
            <a:endParaRPr lang="fr-FR" dirty="0"/>
          </a:p>
          <a:p>
            <a:pPr marL="342900" lvl="2" algn="l">
              <a:spcAft>
                <a:spcPts val="1800"/>
              </a:spcAft>
            </a:pPr>
            <a:r>
              <a:rPr lang="fr-FR" b="1" dirty="0"/>
              <a:t>… Grâce ! 					</a:t>
            </a:r>
            <a:r>
              <a:rPr lang="fr-FR" b="1" dirty="0">
                <a:solidFill>
                  <a:srgbClr val="99FF99"/>
                </a:solidFill>
              </a:rPr>
              <a:t>v.11-13</a:t>
            </a:r>
          </a:p>
        </p:txBody>
      </p:sp>
      <p:sp>
        <p:nvSpPr>
          <p:cNvPr id="3" name="ZoneTexte 2">
            <a:extLst>
              <a:ext uri="{FF2B5EF4-FFF2-40B4-BE49-F238E27FC236}">
                <a16:creationId xmlns:a16="http://schemas.microsoft.com/office/drawing/2014/main" id="{56E3DA6D-3CEF-E6D2-20C4-0BCBB2E8C845}"/>
              </a:ext>
            </a:extLst>
          </p:cNvPr>
          <p:cNvSpPr txBox="1"/>
          <p:nvPr/>
        </p:nvSpPr>
        <p:spPr>
          <a:xfrm>
            <a:off x="644139" y="2439682"/>
            <a:ext cx="6120684" cy="2642198"/>
          </a:xfrm>
          <a:prstGeom prst="rect">
            <a:avLst/>
          </a:prstGeom>
          <a:noFill/>
        </p:spPr>
        <p:txBody>
          <a:bodyPr wrap="square">
            <a:spAutoFit/>
          </a:bodyPr>
          <a:lstStyle/>
          <a:p>
            <a:pPr marL="36900" indent="0" algn="ctr">
              <a:lnSpc>
                <a:spcPct val="120000"/>
              </a:lnSpc>
              <a:buNone/>
            </a:pPr>
            <a:r>
              <a:rPr lang="fr-FR" sz="20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a:t>
            </a:r>
            <a:r>
              <a:rPr lang="fr-FR" sz="2000" baseline="30000" dirty="0">
                <a:latin typeface="Century Gothic" panose="020B0502020202020204" pitchFamily="34" charset="0"/>
                <a:cs typeface="Arial" panose="020B0604020202020204" pitchFamily="34" charset="0"/>
              </a:rPr>
              <a:t>11 </a:t>
            </a:r>
            <a:r>
              <a:rPr lang="fr-FR" sz="2000" dirty="0">
                <a:latin typeface="Century Gothic" panose="020B0502020202020204" pitchFamily="34" charset="0"/>
                <a:cs typeface="Arial" panose="020B0604020202020204" pitchFamily="34" charset="0"/>
              </a:rPr>
              <a:t>En fait, ce que je vous ai écrit, c'est de ne pas entretenir de relations avec quelqu'un qui, tout en se disant votre frère, </a:t>
            </a:r>
            <a:r>
              <a:rPr lang="fr-FR" sz="2000" b="1" dirty="0">
                <a:latin typeface="Century Gothic" panose="020B0502020202020204" pitchFamily="34" charset="0"/>
                <a:cs typeface="Arial" panose="020B0604020202020204" pitchFamily="34" charset="0"/>
              </a:rPr>
              <a:t>vit dans l'immoralité sexuelle, est toujours désireux de posséder plus, idolâtre, calomniateur, ivrogne ou voleur</a:t>
            </a:r>
            <a:r>
              <a:rPr lang="fr-FR" sz="2000" dirty="0">
                <a:latin typeface="Century Gothic" panose="020B0502020202020204" pitchFamily="34" charset="0"/>
                <a:cs typeface="Arial" panose="020B0604020202020204" pitchFamily="34" charset="0"/>
              </a:rPr>
              <a:t>, de ne pas même manger avec un tel homme.»</a:t>
            </a:r>
          </a:p>
        </p:txBody>
      </p:sp>
    </p:spTree>
    <p:extLst>
      <p:ext uri="{BB962C8B-B14F-4D97-AF65-F5344CB8AC3E}">
        <p14:creationId xmlns:p14="http://schemas.microsoft.com/office/powerpoint/2010/main" val="1112879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86B4C-FE0F-6BED-028B-8C81970E608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FA0B0FD-9460-724B-4384-8C3FF54F2955}"/>
              </a:ext>
            </a:extLst>
          </p:cNvPr>
          <p:cNvSpPr txBox="1">
            <a:spLocks/>
          </p:cNvSpPr>
          <p:nvPr/>
        </p:nvSpPr>
        <p:spPr>
          <a:xfrm>
            <a:off x="1" y="-1"/>
            <a:ext cx="12191999"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1 Cor 5 : Nous devons exclure le méchant du milieu de nous</a:t>
            </a:r>
          </a:p>
        </p:txBody>
      </p:sp>
      <p:sp>
        <p:nvSpPr>
          <p:cNvPr id="3" name="Espace réservé du contenu 2">
            <a:extLst>
              <a:ext uri="{FF2B5EF4-FFF2-40B4-BE49-F238E27FC236}">
                <a16:creationId xmlns:a16="http://schemas.microsoft.com/office/drawing/2014/main" id="{65C9E95D-9BD0-9632-15AE-55B56DD625D7}"/>
              </a:ext>
            </a:extLst>
          </p:cNvPr>
          <p:cNvSpPr txBox="1">
            <a:spLocks/>
          </p:cNvSpPr>
          <p:nvPr/>
        </p:nvSpPr>
        <p:spPr>
          <a:xfrm>
            <a:off x="461919" y="958523"/>
            <a:ext cx="7130177" cy="5197578"/>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lvl="1" indent="0">
              <a:buNone/>
            </a:pPr>
            <a:endParaRPr lang="fr-FR" sz="1600" dirty="0"/>
          </a:p>
          <a:p>
            <a:pPr marL="36900" lvl="1" indent="0">
              <a:buNone/>
            </a:pPr>
            <a:endParaRPr lang="fr-FR" sz="1600" dirty="0"/>
          </a:p>
        </p:txBody>
      </p:sp>
      <p:cxnSp>
        <p:nvCxnSpPr>
          <p:cNvPr id="6" name="Connecteur droit 5">
            <a:extLst>
              <a:ext uri="{FF2B5EF4-FFF2-40B4-BE49-F238E27FC236}">
                <a16:creationId xmlns:a16="http://schemas.microsoft.com/office/drawing/2014/main" id="{17649DE0-E64C-A9E9-C3E2-118D8CFB24C8}"/>
              </a:ext>
            </a:extLst>
          </p:cNvPr>
          <p:cNvCxnSpPr>
            <a:cxnSpLocks/>
          </p:cNvCxnSpPr>
          <p:nvPr/>
        </p:nvCxnSpPr>
        <p:spPr>
          <a:xfrm flipV="1">
            <a:off x="6484513" y="96591"/>
            <a:ext cx="1764405" cy="650383"/>
          </a:xfrm>
          <a:prstGeom prst="line">
            <a:avLst/>
          </a:prstGeom>
          <a:ln w="5715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C2337F0D-4C23-97A2-696C-B7185AD31064}"/>
              </a:ext>
            </a:extLst>
          </p:cNvPr>
          <p:cNvSpPr txBox="1">
            <a:spLocks/>
          </p:cNvSpPr>
          <p:nvPr/>
        </p:nvSpPr>
        <p:spPr>
          <a:xfrm>
            <a:off x="6838683" y="527033"/>
            <a:ext cx="1171977" cy="74697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solidFill>
                  <a:schemeClr val="accent6">
                    <a:lumMod val="40000"/>
                    <a:lumOff val="60000"/>
                  </a:schemeClr>
                </a:solidFill>
              </a:rPr>
              <a:t>mal</a:t>
            </a:r>
          </a:p>
        </p:txBody>
      </p:sp>
      <p:pic>
        <p:nvPicPr>
          <p:cNvPr id="14" name="Image 13">
            <a:extLst>
              <a:ext uri="{FF2B5EF4-FFF2-40B4-BE49-F238E27FC236}">
                <a16:creationId xmlns:a16="http://schemas.microsoft.com/office/drawing/2014/main" id="{A8C1DF89-38D6-7FE8-E038-7DB270571990}"/>
              </a:ext>
            </a:extLst>
          </p:cNvPr>
          <p:cNvPicPr>
            <a:picLocks noChangeAspect="1"/>
          </p:cNvPicPr>
          <p:nvPr/>
        </p:nvPicPr>
        <p:blipFill>
          <a:blip r:embed="rId3"/>
          <a:stretch>
            <a:fillRect/>
          </a:stretch>
        </p:blipFill>
        <p:spPr>
          <a:xfrm>
            <a:off x="5892086" y="1688513"/>
            <a:ext cx="6007991" cy="4738997"/>
          </a:xfrm>
          <a:prstGeom prst="rect">
            <a:avLst/>
          </a:prstGeom>
        </p:spPr>
      </p:pic>
      <p:sp>
        <p:nvSpPr>
          <p:cNvPr id="19" name="ZoneTexte 18">
            <a:extLst>
              <a:ext uri="{FF2B5EF4-FFF2-40B4-BE49-F238E27FC236}">
                <a16:creationId xmlns:a16="http://schemas.microsoft.com/office/drawing/2014/main" id="{3C0B80E3-70D6-4836-62FC-8BA00E436F12}"/>
              </a:ext>
            </a:extLst>
          </p:cNvPr>
          <p:cNvSpPr txBox="1"/>
          <p:nvPr/>
        </p:nvSpPr>
        <p:spPr>
          <a:xfrm>
            <a:off x="5802939" y="1415533"/>
            <a:ext cx="3446977" cy="1754326"/>
          </a:xfrm>
          <a:prstGeom prst="rect">
            <a:avLst/>
          </a:prstGeom>
          <a:noFill/>
        </p:spPr>
        <p:txBody>
          <a:bodyPr wrap="square">
            <a:spAutoFit/>
          </a:bodyPr>
          <a:lstStyle/>
          <a:p>
            <a:pPr algn="ctr"/>
            <a:r>
              <a:rPr lang="fr-FR" sz="18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a:t>
            </a:r>
            <a:r>
              <a:rPr lang="fr-FR" sz="18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Célébrons donc la fête</a:t>
            </a:r>
            <a:r>
              <a:rPr lang="fr-FR" sz="18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 non avec du vieux levain, le levain du mal et de la méchanceté, mais avec les pains sans levain de la </a:t>
            </a:r>
            <a:r>
              <a:rPr lang="fr-FR" sz="1800" b="1"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pureté </a:t>
            </a:r>
            <a:r>
              <a:rPr lang="fr-FR" sz="1800" dirty="0">
                <a:solidFill>
                  <a:schemeClr val="tx1"/>
                </a:solidFill>
                <a:latin typeface="Century Gothic" panose="020B0502020202020204" pitchFamily="34" charset="0"/>
                <a:ea typeface="Times New Roman" panose="02020603050405020304" pitchFamily="18" charset="0"/>
                <a:cs typeface="Arial" panose="020B0604020202020204" pitchFamily="34" charset="0"/>
              </a:rPr>
              <a:t>et de la vérité. »</a:t>
            </a:r>
            <a:endParaRPr lang="fr-FR" i="1" dirty="0"/>
          </a:p>
        </p:txBody>
      </p:sp>
      <p:sp>
        <p:nvSpPr>
          <p:cNvPr id="2" name="Espace réservé du contenu 2">
            <a:extLst>
              <a:ext uri="{FF2B5EF4-FFF2-40B4-BE49-F238E27FC236}">
                <a16:creationId xmlns:a16="http://schemas.microsoft.com/office/drawing/2014/main" id="{40B58CC8-F1C0-ADD8-1C10-3A23E7271D4A}"/>
              </a:ext>
            </a:extLst>
          </p:cNvPr>
          <p:cNvSpPr txBox="1">
            <a:spLocks/>
          </p:cNvSpPr>
          <p:nvPr/>
        </p:nvSpPr>
        <p:spPr>
          <a:xfrm>
            <a:off x="461919" y="1259176"/>
            <a:ext cx="4824011" cy="516833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marL="36900" lvl="1" algn="l">
              <a:spcAft>
                <a:spcPts val="1800"/>
              </a:spcAft>
            </a:pPr>
            <a:r>
              <a:rPr lang="fr-FR" dirty="0"/>
              <a:t>Contexte : La discipline aujourd'hui ? </a:t>
            </a:r>
            <a:r>
              <a:rPr lang="fr-FR" dirty="0">
                <a:solidFill>
                  <a:srgbClr val="99FF99"/>
                </a:solidFill>
              </a:rPr>
              <a:t>v.9</a:t>
            </a:r>
            <a:endParaRPr lang="fr-FR" dirty="0"/>
          </a:p>
          <a:p>
            <a:pPr marL="379800" lvl="1" indent="-342900" algn="l">
              <a:buSzPct val="100000"/>
              <a:buFont typeface="+mj-lt"/>
              <a:buAutoNum type="arabicPeriod"/>
            </a:pPr>
            <a:r>
              <a:rPr lang="fr-FR" dirty="0"/>
              <a:t>Une discipline d’Église pour …</a:t>
            </a:r>
          </a:p>
          <a:p>
            <a:pPr marL="342900" lvl="2" algn="l"/>
            <a:r>
              <a:rPr lang="fr-FR" dirty="0"/>
              <a:t>… Le témoignage à tous		</a:t>
            </a:r>
            <a:r>
              <a:rPr lang="fr-FR" dirty="0">
                <a:solidFill>
                  <a:srgbClr val="99FF99"/>
                </a:solidFill>
              </a:rPr>
              <a:t>v.1</a:t>
            </a:r>
            <a:endParaRPr lang="fr-FR" dirty="0"/>
          </a:p>
          <a:p>
            <a:pPr marL="342900" lvl="2" algn="l"/>
            <a:r>
              <a:rPr lang="fr-FR" dirty="0"/>
              <a:t>… Le salut de la personne		</a:t>
            </a:r>
            <a:r>
              <a:rPr lang="fr-FR" dirty="0">
                <a:solidFill>
                  <a:srgbClr val="99FF99"/>
                </a:solidFill>
              </a:rPr>
              <a:t>v.5</a:t>
            </a:r>
            <a:endParaRPr lang="fr-FR" dirty="0"/>
          </a:p>
          <a:p>
            <a:pPr marL="342900" lvl="2" algn="l">
              <a:spcAft>
                <a:spcPts val="1800"/>
              </a:spcAft>
            </a:pPr>
            <a:r>
              <a:rPr lang="fr-FR" dirty="0"/>
              <a:t>… L’obéissance à Dieu			</a:t>
            </a:r>
            <a:r>
              <a:rPr lang="fr-FR" dirty="0">
                <a:solidFill>
                  <a:srgbClr val="99FF99"/>
                </a:solidFill>
              </a:rPr>
              <a:t>v.6-8</a:t>
            </a:r>
            <a:endParaRPr lang="fr-FR" dirty="0"/>
          </a:p>
          <a:p>
            <a:pPr marL="379800" lvl="1" indent="-342900" algn="l">
              <a:buSzPct val="100000"/>
              <a:buFont typeface="+mj-lt"/>
              <a:buAutoNum type="arabicPeriod"/>
            </a:pPr>
            <a:r>
              <a:rPr lang="fr-FR" dirty="0"/>
              <a:t>Une discipline d’Église par …</a:t>
            </a:r>
          </a:p>
          <a:p>
            <a:pPr marL="342900" lvl="2" algn="l"/>
            <a:r>
              <a:rPr lang="fr-FR" dirty="0"/>
              <a:t>… Christ						</a:t>
            </a:r>
            <a:r>
              <a:rPr lang="fr-FR" dirty="0">
                <a:solidFill>
                  <a:srgbClr val="99FF99"/>
                </a:solidFill>
              </a:rPr>
              <a:t>v.4-5</a:t>
            </a:r>
            <a:endParaRPr lang="fr-FR" dirty="0"/>
          </a:p>
          <a:p>
            <a:pPr marL="342900" lvl="2" algn="l"/>
            <a:r>
              <a:rPr lang="fr-FR" dirty="0"/>
              <a:t>… L’assemblé 					</a:t>
            </a:r>
            <a:r>
              <a:rPr lang="fr-FR" dirty="0">
                <a:solidFill>
                  <a:srgbClr val="99FF99"/>
                </a:solidFill>
              </a:rPr>
              <a:t>v.4, 11</a:t>
            </a:r>
            <a:endParaRPr lang="fr-FR" dirty="0"/>
          </a:p>
          <a:p>
            <a:pPr marL="342900" lvl="2" algn="l">
              <a:spcAft>
                <a:spcPts val="1800"/>
              </a:spcAft>
            </a:pPr>
            <a:r>
              <a:rPr lang="fr-FR" dirty="0"/>
              <a:t>… Grâce ! 					</a:t>
            </a:r>
            <a:r>
              <a:rPr lang="fr-FR" dirty="0">
                <a:solidFill>
                  <a:srgbClr val="99FF99"/>
                </a:solidFill>
              </a:rPr>
              <a:t>v.11-13</a:t>
            </a:r>
          </a:p>
          <a:p>
            <a:pPr marL="36900" lvl="1" algn="l"/>
            <a:r>
              <a:rPr lang="fr-FR"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Conclusion : </a:t>
            </a:r>
          </a:p>
          <a:p>
            <a:pPr marL="36900" lvl="1" algn="l">
              <a:spcBef>
                <a:spcPts val="0"/>
              </a:spcBef>
            </a:pPr>
            <a:r>
              <a:rPr lang="fr-FR" sz="2000" b="1"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Exclure le mal du milieu de nous</a:t>
            </a:r>
          </a:p>
          <a:p>
            <a:pPr marL="36900" lvl="1" algn="l">
              <a:spcBef>
                <a:spcPts val="0"/>
              </a:spcBef>
            </a:pPr>
            <a:r>
              <a:rPr lang="fr-FR" sz="2000" b="1"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pour célébrer la fête !</a:t>
            </a:r>
            <a:endParaRPr lang="fr-FR" sz="2800" b="1"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p:txBody>
      </p:sp>
      <p:cxnSp>
        <p:nvCxnSpPr>
          <p:cNvPr id="4" name="Connecteur droit 3">
            <a:extLst>
              <a:ext uri="{FF2B5EF4-FFF2-40B4-BE49-F238E27FC236}">
                <a16:creationId xmlns:a16="http://schemas.microsoft.com/office/drawing/2014/main" id="{BE101A40-A880-DC85-6982-349C686C7E76}"/>
              </a:ext>
            </a:extLst>
          </p:cNvPr>
          <p:cNvCxnSpPr/>
          <p:nvPr/>
        </p:nvCxnSpPr>
        <p:spPr>
          <a:xfrm>
            <a:off x="5544434" y="2162508"/>
            <a:ext cx="0" cy="2743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800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132633-6175-E9F9-6369-211FF15A9BE3}"/>
              </a:ext>
            </a:extLst>
          </p:cNvPr>
          <p:cNvPicPr>
            <a:picLocks noChangeAspect="1"/>
          </p:cNvPicPr>
          <p:nvPr/>
        </p:nvPicPr>
        <p:blipFill rotWithShape="1">
          <a:blip r:embed="rId3">
            <a:duotone>
              <a:prstClr val="black"/>
              <a:schemeClr val="tx2">
                <a:tint val="45000"/>
                <a:satMod val="400000"/>
              </a:schemeClr>
            </a:duotone>
            <a:alphaModFix amt="13000"/>
          </a:blip>
          <a:srcRect b="14773"/>
          <a:stretch/>
        </p:blipFill>
        <p:spPr>
          <a:xfrm>
            <a:off x="20" y="10"/>
            <a:ext cx="12191980" cy="6857990"/>
          </a:xfrm>
          <a:prstGeom prst="rect">
            <a:avLst/>
          </a:prstGeom>
        </p:spPr>
      </p:pic>
      <p:sp>
        <p:nvSpPr>
          <p:cNvPr id="2" name="Titre 1">
            <a:extLst>
              <a:ext uri="{FF2B5EF4-FFF2-40B4-BE49-F238E27FC236}">
                <a16:creationId xmlns:a16="http://schemas.microsoft.com/office/drawing/2014/main" id="{4ABD30D7-99CD-58FE-83AB-1C0EE32B6068}"/>
              </a:ext>
            </a:extLst>
          </p:cNvPr>
          <p:cNvSpPr>
            <a:spLocks noGrp="1"/>
          </p:cNvSpPr>
          <p:nvPr>
            <p:ph type="ctrTitle"/>
          </p:nvPr>
        </p:nvSpPr>
        <p:spPr/>
        <p:txBody>
          <a:bodyPr>
            <a:normAutofit/>
          </a:bodyPr>
          <a:lstStyle/>
          <a:p>
            <a:r>
              <a:rPr lang="fr-FR" dirty="0">
                <a:latin typeface="Century Gothic" panose="020B0502020202020204" pitchFamily="34" charset="0"/>
              </a:rPr>
              <a:t>***</a:t>
            </a:r>
          </a:p>
        </p:txBody>
      </p:sp>
      <p:sp>
        <p:nvSpPr>
          <p:cNvPr id="3" name="Sous-titre 2">
            <a:extLst>
              <a:ext uri="{FF2B5EF4-FFF2-40B4-BE49-F238E27FC236}">
                <a16:creationId xmlns:a16="http://schemas.microsoft.com/office/drawing/2014/main" id="{185F578E-E150-9C74-4722-1DB79ECE2919}"/>
              </a:ext>
            </a:extLst>
          </p:cNvPr>
          <p:cNvSpPr>
            <a:spLocks noGrp="1"/>
          </p:cNvSpPr>
          <p:nvPr>
            <p:ph type="subTitle" idx="1"/>
          </p:nvPr>
        </p:nvSpPr>
        <p:spPr/>
        <p:txBody>
          <a:bodyPr>
            <a:normAutofit/>
          </a:bodyPr>
          <a:lstStyle/>
          <a:p>
            <a:endParaRPr lang="fr-FR" dirty="0"/>
          </a:p>
        </p:txBody>
      </p:sp>
    </p:spTree>
    <p:extLst>
      <p:ext uri="{BB962C8B-B14F-4D97-AF65-F5344CB8AC3E}">
        <p14:creationId xmlns:p14="http://schemas.microsoft.com/office/powerpoint/2010/main" val="2554680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doise">
  <a:themeElements>
    <a:clrScheme name="Personnalisé 1">
      <a:dk1>
        <a:sysClr val="windowText" lastClr="000000"/>
      </a:dk1>
      <a:lt1>
        <a:sysClr val="window" lastClr="FFFFFF"/>
      </a:lt1>
      <a:dk2>
        <a:srgbClr val="212745"/>
      </a:dk2>
      <a:lt2>
        <a:srgbClr val="FFFFFF"/>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ois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D5CBAF11-69B7-47EA-BC01-41F77058C2A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TM04033929[[fn=Ardoise]]</Template>
  <TotalTime>4068</TotalTime>
  <Words>2802</Words>
  <Application>Microsoft Office PowerPoint</Application>
  <PresentationFormat>Grand écran</PresentationFormat>
  <Paragraphs>253</Paragraphs>
  <Slides>29</Slides>
  <Notes>28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29</vt:i4>
      </vt:variant>
    </vt:vector>
  </HeadingPairs>
  <TitlesOfParts>
    <vt:vector size="35" baseType="lpstr">
      <vt:lpstr>Aptos</vt:lpstr>
      <vt:lpstr>Calibri</vt:lpstr>
      <vt:lpstr>Century Gothic</vt:lpstr>
      <vt:lpstr>Times New Roman</vt:lpstr>
      <vt:lpstr>Wingdings 2</vt:lpstr>
      <vt:lpstr>Ardoise</vt:lpstr>
      <vt:lpstr>***</vt:lpstr>
      <vt:lpstr>Nous devons exclure le méchant du milieu de nous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Stephen Bastin</dc:creator>
  <cp:lastModifiedBy>Stephen Bastin</cp:lastModifiedBy>
  <cp:revision>28</cp:revision>
  <cp:lastPrinted>2025-01-11T10:49:22Z</cp:lastPrinted>
  <dcterms:created xsi:type="dcterms:W3CDTF">2023-11-15T12:53:34Z</dcterms:created>
  <dcterms:modified xsi:type="dcterms:W3CDTF">2025-01-11T20:11:44Z</dcterms:modified>
</cp:coreProperties>
</file>