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5"/>
  </p:notesMasterIdLst>
  <p:handoutMasterIdLst>
    <p:handoutMasterId r:id="rId26"/>
  </p:handoutMasterIdLst>
  <p:sldIdLst>
    <p:sldId id="260" r:id="rId2"/>
    <p:sldId id="257" r:id="rId3"/>
    <p:sldId id="347" r:id="rId4"/>
    <p:sldId id="349" r:id="rId5"/>
    <p:sldId id="350" r:id="rId6"/>
    <p:sldId id="339" r:id="rId7"/>
    <p:sldId id="362" r:id="rId8"/>
    <p:sldId id="363" r:id="rId9"/>
    <p:sldId id="351" r:id="rId10"/>
    <p:sldId id="343" r:id="rId11"/>
    <p:sldId id="364" r:id="rId12"/>
    <p:sldId id="352" r:id="rId13"/>
    <p:sldId id="344" r:id="rId14"/>
    <p:sldId id="353" r:id="rId15"/>
    <p:sldId id="354" r:id="rId16"/>
    <p:sldId id="356" r:id="rId17"/>
    <p:sldId id="355" r:id="rId18"/>
    <p:sldId id="357" r:id="rId19"/>
    <p:sldId id="359" r:id="rId20"/>
    <p:sldId id="360" r:id="rId21"/>
    <p:sldId id="361" r:id="rId22"/>
    <p:sldId id="345" r:id="rId23"/>
    <p:sldId id="282" r:id="rId24"/>
  </p:sldIdLst>
  <p:sldSz cx="12192000" cy="6858000"/>
  <p:notesSz cx="10234613" cy="71040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CD"/>
    <a:srgbClr val="FFFFF3"/>
    <a:srgbClr val="99FF99"/>
    <a:srgbClr val="CCCCFF"/>
    <a:srgbClr val="CCECFF"/>
    <a:srgbClr val="CCFFCC"/>
    <a:srgbClr val="66FFFF"/>
    <a:srgbClr val="00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5799" autoAdjust="0"/>
  </p:normalViewPr>
  <p:slideViewPr>
    <p:cSldViewPr snapToGrid="0">
      <p:cViewPr varScale="1">
        <p:scale>
          <a:sx n="95" d="100"/>
          <a:sy n="95" d="100"/>
        </p:scale>
        <p:origin x="10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r">
              <a:defRPr sz="1300"/>
            </a:lvl1pPr>
          </a:lstStyle>
          <a:p>
            <a:pPr rtl="0"/>
            <a:fld id="{F2641A86-FBF4-4831-9FF4-7B487F3492D7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r">
              <a:defRPr sz="1300"/>
            </a:lvl1pPr>
          </a:lstStyle>
          <a:p>
            <a:pPr rtl="0"/>
            <a:fld id="{ED92CB86-0DB9-4A70-B1CF-B23508471F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r">
              <a:defRPr sz="1300"/>
            </a:lvl1pPr>
          </a:lstStyle>
          <a:p>
            <a:pPr rtl="0"/>
            <a:fld id="{1713F8BB-B1B5-4D35-A08C-A275931309FC}" type="datetime1">
              <a:rPr lang="fr-FR" smtClean="0"/>
              <a:t>24/05/2025</a:t>
            </a:fld>
            <a:endParaRPr lang="en-US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84500" y="887413"/>
            <a:ext cx="42656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5" tIns="49533" rIns="99065" bIns="49533" rtlCol="0" anchor="ctr"/>
          <a:lstStyle/>
          <a:p>
            <a:pPr rtl="0"/>
            <a:endParaRPr lang="en-US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1023462" y="3418830"/>
            <a:ext cx="8187690" cy="2797226"/>
          </a:xfrm>
          <a:prstGeom prst="rect">
            <a:avLst/>
          </a:prstGeom>
        </p:spPr>
        <p:txBody>
          <a:bodyPr vert="horz" lIns="99065" tIns="49533" rIns="99065" bIns="49533" rtlCol="0"/>
          <a:lstStyle/>
          <a:p>
            <a:pPr lvl="0" rtl="0"/>
            <a:r>
              <a:rPr lang="fr"/>
              <a:t>Modifiez les styles du texte du masque</a:t>
            </a:r>
            <a:endParaRPr lang="en-US"/>
          </a:p>
          <a:p>
            <a:pPr lvl="1" rtl="0"/>
            <a:r>
              <a:rPr lang="fr"/>
              <a:t>Deuxième niveau</a:t>
            </a:r>
          </a:p>
          <a:p>
            <a:pPr lvl="2" rtl="0"/>
            <a:r>
              <a:rPr lang="fr"/>
              <a:t>Troisième niveau</a:t>
            </a:r>
          </a:p>
          <a:p>
            <a:pPr lvl="3" rtl="0"/>
            <a:r>
              <a:rPr lang="fr"/>
              <a:t>Quatrième niveau</a:t>
            </a:r>
          </a:p>
          <a:p>
            <a:pPr lvl="4" rtl="0"/>
            <a:r>
              <a:rPr lang="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r">
              <a:defRPr sz="1300"/>
            </a:lvl1pPr>
          </a:lstStyle>
          <a:p>
            <a:pPr rtl="0"/>
            <a:fld id="{9C2B151B-D7D1-48E5-8230-5AADBC794F8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48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52474-631F-659C-711C-F181817B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EEB99B-8E90-1DF3-261D-51CD9994A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89147F-CCE6-C948-AB4E-340B284FC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312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8072-B2A7-9EB0-B8D3-F0D090129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40D0D7-2580-A01C-168F-4AA160FA1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4A9883-04B4-B2B2-F175-53D3E609A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471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470BD-1BD9-3F79-00C1-908D23D70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40D173-617D-047D-D9AC-A27956FEB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37C34E-ADEC-308B-9F60-4AE92F0D1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70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599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A3487-7CC8-DD12-32CA-AD54493CD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ACA652-CA7F-A7B4-A263-5BDA2A1F5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CB43E2-DBEC-CBDE-8E35-C4C43778B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411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6DD66-8666-3343-F153-C42777061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73D605-6B75-DAE0-B210-882E91CAA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56B4EF-65EA-0567-E605-63AD5E1D0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712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37A7E-4140-F5EC-0DD2-BE97711EC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5B11C2-E3A2-F611-52FE-4EBC04EE9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BC0259-2C22-C7C5-6934-6BA51EEC3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38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5714-A69A-4DBB-36AE-8B338E105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502C72-16AD-08A7-FE12-10A479B40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8DA8A8-EE29-9599-F216-F4D6DF9A03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053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D477D-DD30-4E66-6DB9-AA605D69F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EA525B-ADA9-E1EC-8C7D-68C317BC8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11A511-2A7C-315E-C52D-4786BAB40E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758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26E12-3C20-EE09-8C2E-2A8EC7280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958718-ACF5-3009-63E6-E5BC780DD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76C78A-E5C6-095E-3304-DE48FF682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59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5FEC7-D8B6-7298-8A2D-BF2CB440D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E88999-69C0-F84D-38C2-F3BE62448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1ADD0E-07FB-3A1C-6E14-BE2679751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095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E18C0-575A-F5F0-6D69-9806B8D86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F9D347-D5F8-5483-8706-7F993D64CB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22A7E8-9329-F7EA-8E66-6C1DF0A0B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36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73350-2BF9-7C9F-56B7-7898EA92D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B6301E-64B9-5C45-69FF-CA0CD1071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29587E-535B-EAEF-BF98-B522D5A6F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756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8EAA3-5559-504F-AF55-366D572AF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6D62CA-4A5F-E166-37F9-B9E6224CA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EC3A44-4223-491E-DC82-997202895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544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4FC5E-361D-AE40-8401-130271FD8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E40A56-FD0D-282D-22C5-595DF1305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A21865-39D4-B7D1-2112-98F524E5D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916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8094E-90AE-9DB3-0016-E8D841841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90407B-05E2-9DB9-0DE9-47DB4358A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75F9ED-FE70-2B41-9AB2-EE95D595F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055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F6B2F-F331-489C-37BD-3E745B71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E1EDF3-2DCA-F38C-A1AB-FDACBC5D3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8F95EF-599E-D0F2-FE29-E5FF0F8C5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567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A4DF8-17A8-F0E4-B809-04E7D07E4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94C175-43A7-7BFF-2434-3F3EFFF1F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F392D0-48C5-51A0-E96B-0D1FC143B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317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D6CE4-4404-C79F-C8A4-EF2F1B70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C98BD6-9593-85CB-E74E-B68C5BC28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A31417-53B7-312D-859E-19C8D8167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045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21094-5AFA-D894-2A02-A1E3A3F13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096F7B-2D27-750E-E399-BED7F692C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6A23F6-B4A3-BC3F-6B11-520A97F96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959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31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ABA18A1-B72F-49DD-8A51-DC4A9B10C77C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5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5162FBC-E467-46B8-ABE1-98D95CFF2BA6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1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03248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810B38C-D4F5-42C2-967A-0B7FC97B2621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6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6C9646D-2F82-4FD6-98A1-C2A4C26D052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40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191163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C7E81F3-FFCD-4236-B158-26C78CAC6E11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47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A97361A-7C50-452A-9761-2F2CCDC29838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pPr rtl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09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E208F8F-9785-4D7E-B2D7-6FB9149CAF24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793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05592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49500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980110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20990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15183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30038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7A74DDF-14B3-4359-B246-DC1DC867FD8F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65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2DB94D9-FA33-4622-B5B0-3A212B55AF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48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3CD2423-DC0C-47A2-8916-10643EB35EC9}" type="datetime1">
              <a:rPr lang="fr-FR" smtClean="0"/>
              <a:t>24/05/2025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0596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32633-6175-E9F9-6369-211FF15A9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13000"/>
          </a:blip>
          <a:srcRect b="14773"/>
          <a:stretch/>
        </p:blipFill>
        <p:spPr>
          <a:xfrm>
            <a:off x="-5280" y="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ABD30D7-99CD-58FE-83AB-1C0EE32B60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***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5F578E-E150-9C74-4722-1DB79ECE2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016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B482FD-C684-4DAA-AC4C-1739F51A9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9236" y="1097280"/>
            <a:ext cx="6403406" cy="4626864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fr-FR" dirty="0"/>
              <a:t>Femme</a:t>
            </a:r>
            <a:br>
              <a:rPr lang="fr-FR" dirty="0"/>
            </a:br>
            <a:r>
              <a:rPr lang="fr-FR" dirty="0"/>
              <a:t>de valeur ?</a:t>
            </a:r>
            <a:endParaRPr lang="fr" dirty="0">
              <a:latin typeface="Century Gothic" panose="020B0502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871" y="1097280"/>
            <a:ext cx="3571102" cy="4626863"/>
          </a:xfrm>
        </p:spPr>
        <p:txBody>
          <a:bodyPr rtlCol="0" anchor="ctr">
            <a:normAutofit/>
          </a:bodyPr>
          <a:lstStyle/>
          <a:p>
            <a:pPr algn="r" rtl="0"/>
            <a:r>
              <a:rPr lang="fr-FR" sz="3600" dirty="0">
                <a:latin typeface="Century Gothic" panose="020B0502020202020204" pitchFamily="34" charset="0"/>
              </a:rPr>
              <a:t>Proverbes 31</a:t>
            </a:r>
            <a:br>
              <a:rPr lang="fr-FR" sz="3600" dirty="0">
                <a:latin typeface="Century Gothic" panose="020B0502020202020204" pitchFamily="34" charset="0"/>
              </a:rPr>
            </a:br>
            <a:r>
              <a:rPr lang="fr-FR" sz="3600" dirty="0">
                <a:latin typeface="Century Gothic" panose="020B0502020202020204" pitchFamily="34" charset="0"/>
              </a:rPr>
              <a:t>Versets 10 à 31</a:t>
            </a:r>
            <a:endParaRPr lang="fr" sz="36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AA738B-EDF5-4694-B25A-3488245BC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867CC-C55C-0BF1-4FA5-9CD74854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72E6366-8DA7-138B-7043-BBCCC428D07B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83EC322-4250-9D26-BB26-FBEDFECF9F8C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368DBB6-C3E9-F24A-1248-AF03CFAD352D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000" b="1" dirty="0"/>
              <a:t>La femme insensée</a:t>
            </a:r>
          </a:p>
          <a:p>
            <a:pPr marL="837000" lvl="2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99FF99"/>
                </a:solidFill>
              </a:rPr>
              <a:t>Chapitre 7 / 9.13-18 / …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fr-FR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C063CB-A3BA-CC31-BEF6-59BD8C3A6C3B}"/>
              </a:ext>
            </a:extLst>
          </p:cNvPr>
          <p:cNvSpPr txBox="1"/>
          <p:nvPr/>
        </p:nvSpPr>
        <p:spPr>
          <a:xfrm>
            <a:off x="223392" y="1811759"/>
            <a:ext cx="6480000" cy="3380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9.13-18 : 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 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 folie est une femme bruyante,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naïve, qui ne sait rien. </a:t>
            </a: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16 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[…] 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Elle dit à celui qui est dépourvu de bon sens: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17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«L’eau volée est douce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le pain mangé en cachette est agréable.»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 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il ne sait pas que là se trouvent les défunts,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que ceux qu'elle a invités sont dans les vallées du séjour des morts. »</a:t>
            </a:r>
          </a:p>
        </p:txBody>
      </p:sp>
    </p:spTree>
    <p:extLst>
      <p:ext uri="{BB962C8B-B14F-4D97-AF65-F5344CB8AC3E}">
        <p14:creationId xmlns:p14="http://schemas.microsoft.com/office/powerpoint/2010/main" val="4165460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D409B-F037-409E-C807-8B590605D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D6CD8AF-D588-1BFF-62D4-1571CF14293A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EDEE37-0666-F174-ACA7-6E5195673C09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59CB48E-91D3-7932-1436-A1669FE8818C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La femme insensée</a:t>
            </a:r>
          </a:p>
          <a:p>
            <a:pPr marL="837000" lvl="2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99FF99"/>
                </a:solidFill>
              </a:rPr>
              <a:t>Chapitre 7 / 9.13-18 / …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000" b="1" dirty="0"/>
              <a:t>La femme de sagesse </a:t>
            </a:r>
          </a:p>
          <a:p>
            <a:pPr marL="837000" lvl="2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99FF99"/>
                </a:solidFill>
              </a:rPr>
              <a:t>Chapitre 8.1-5 / 9.1-5 / …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fr-FR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4F6F70-F0EB-55F0-204F-606857AD0C9D}"/>
              </a:ext>
            </a:extLst>
          </p:cNvPr>
          <p:cNvSpPr txBox="1"/>
          <p:nvPr/>
        </p:nvSpPr>
        <p:spPr>
          <a:xfrm>
            <a:off x="320552" y="1470551"/>
            <a:ext cx="6480000" cy="4119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9.1-5 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La sagesse a </a:t>
            </a:r>
            <a:r>
              <a:rPr lang="fr-FR" sz="2000" u="sng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construit sa maison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elle a taillé ses sept colonnes.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Elle a </a:t>
            </a:r>
            <a:r>
              <a:rPr lang="fr-FR" sz="2000" u="sng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abattu son bétail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mélangé son vin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</a:t>
            </a:r>
            <a:r>
              <a:rPr lang="fr-FR" sz="2000" u="sng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dressé sa table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Elle a </a:t>
            </a:r>
            <a:r>
              <a:rPr lang="fr-FR" sz="2000" u="sng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envoyé ses servantes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elle crie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sur le sommet des hauteurs de la ville: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«Qui manque d’expérience? Qu'il entre ici!»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Elle dit à ceux qui sont dépourvus de bon sens: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«Venez manger de mon pain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boire du vin que j'ai mélangé! »</a:t>
            </a:r>
          </a:p>
        </p:txBody>
      </p:sp>
    </p:spTree>
    <p:extLst>
      <p:ext uri="{BB962C8B-B14F-4D97-AF65-F5344CB8AC3E}">
        <p14:creationId xmlns:p14="http://schemas.microsoft.com/office/powerpoint/2010/main" val="2366657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CFA5C-1D05-10DC-D2CC-63BA0C20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A20A4DE-B6A3-D114-6B0D-E45C3454FE24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862955B3-A7A3-AB0E-6DFA-C459F89951CA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050D9059-B4C9-91DE-F637-8BF2A0F58142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La femme insensée</a:t>
            </a:r>
          </a:p>
          <a:p>
            <a:pPr marL="837000" lvl="2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99FF99"/>
                </a:solidFill>
              </a:rPr>
              <a:t>Chapitre 7 / 9.13-18 / …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La femme de sagesse </a:t>
            </a:r>
          </a:p>
          <a:p>
            <a:pPr marL="837000" lvl="2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99FF99"/>
                </a:solidFill>
              </a:rPr>
              <a:t>Chapitre 8.1-5 / 9.1-5 / 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/>
                </a:solidFill>
              </a:rPr>
              <a:t>Un résumé du livre des proverbes !</a:t>
            </a:r>
          </a:p>
          <a:p>
            <a:pPr marL="379800" lvl="1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fr-FR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C036F7-E82B-B137-D48D-491045C6C127}"/>
              </a:ext>
            </a:extLst>
          </p:cNvPr>
          <p:cNvSpPr txBox="1"/>
          <p:nvPr/>
        </p:nvSpPr>
        <p:spPr>
          <a:xfrm>
            <a:off x="268941" y="2180482"/>
            <a:ext cx="4975411" cy="2643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r">
              <a:lnSpc>
                <a:spcPct val="120000"/>
              </a:lnSpc>
              <a:buNone/>
            </a:pPr>
            <a:r>
              <a:rPr lang="he-IL" sz="2000" dirty="0">
                <a:latin typeface="Century Gothic" panose="020B0502020202020204" pitchFamily="34" charset="0"/>
                <a:cs typeface="Arial" panose="020B0604020202020204" pitchFamily="34" charset="0"/>
              </a:rPr>
              <a:t>10 אֵֽשֶׁת־חַ֭יִל מִ֣י יִמְצָ֑א וְרָחֹ֖ק מִפְּנִינִ֣ים מִכְרָֽהּ׃</a:t>
            </a:r>
          </a:p>
          <a:p>
            <a:pPr marL="36900" indent="0" algn="r">
              <a:lnSpc>
                <a:spcPct val="120000"/>
              </a:lnSpc>
              <a:buNone/>
            </a:pPr>
            <a:endParaRPr lang="he-IL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6900" indent="0" algn="r">
              <a:lnSpc>
                <a:spcPct val="120000"/>
              </a:lnSpc>
              <a:buNone/>
            </a:pPr>
            <a:r>
              <a:rPr lang="he-IL" sz="2000" dirty="0">
                <a:latin typeface="Century Gothic" panose="020B0502020202020204" pitchFamily="34" charset="0"/>
                <a:cs typeface="Arial" panose="020B0604020202020204" pitchFamily="34" charset="0"/>
              </a:rPr>
              <a:t>11 בָּ֣טַח בָּ֭הּ לֵ֣ב בַּעְלָ֑הּ וְ֝שָׁלָ֗ל לֹ֣א יֶחְסָֽר׃</a:t>
            </a:r>
          </a:p>
          <a:p>
            <a:pPr marL="36900" indent="0" algn="r">
              <a:lnSpc>
                <a:spcPct val="120000"/>
              </a:lnSpc>
              <a:buNone/>
            </a:pPr>
            <a:endParaRPr lang="fr-FR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6900" indent="0" algn="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…</a:t>
            </a:r>
          </a:p>
          <a:p>
            <a:pPr marL="36900" indent="0" algn="r">
              <a:lnSpc>
                <a:spcPct val="120000"/>
              </a:lnSpc>
              <a:buNone/>
            </a:pPr>
            <a:endParaRPr lang="he-IL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6900" indent="0" algn="r">
              <a:lnSpc>
                <a:spcPct val="120000"/>
              </a:lnSpc>
              <a:buNone/>
            </a:pPr>
            <a:r>
              <a:rPr lang="he-IL" sz="2000" dirty="0">
                <a:latin typeface="Century Gothic" panose="020B0502020202020204" pitchFamily="34" charset="0"/>
                <a:cs typeface="Arial" panose="020B0604020202020204" pitchFamily="34" charset="0"/>
              </a:rPr>
              <a:t>31 תְּנוּ־לָ֭הּ מִפְּרִ֣י יָדֶ֑יהָ וִֽיהַלְל֖וּהָ בַשְּׁעָרִ֣ים מַעֲשֶֽׂיהָ׃</a:t>
            </a:r>
            <a:endParaRPr lang="fr-FR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F8488E8-7785-1BFB-8374-8CE3C78579FB}"/>
              </a:ext>
            </a:extLst>
          </p:cNvPr>
          <p:cNvGrpSpPr/>
          <p:nvPr/>
        </p:nvGrpSpPr>
        <p:grpSpPr>
          <a:xfrm>
            <a:off x="5511723" y="2130590"/>
            <a:ext cx="1038774" cy="599163"/>
            <a:chOff x="5511723" y="2130590"/>
            <a:chExt cx="1038774" cy="59916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A827998-0913-3087-651E-1A6CF423C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734" r="1" b="34484"/>
            <a:stretch/>
          </p:blipFill>
          <p:spPr>
            <a:xfrm>
              <a:off x="5511723" y="2130590"/>
              <a:ext cx="449005" cy="59916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A96AEB0-5FDD-CB99-9736-7A8064808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6551" r="-11578"/>
            <a:stretch/>
          </p:blipFill>
          <p:spPr>
            <a:xfrm>
              <a:off x="6019030" y="2322947"/>
              <a:ext cx="531467" cy="214448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812E7B7-61DB-0EEF-080C-4B567AFCAAF4}"/>
              </a:ext>
            </a:extLst>
          </p:cNvPr>
          <p:cNvGrpSpPr/>
          <p:nvPr/>
        </p:nvGrpSpPr>
        <p:grpSpPr>
          <a:xfrm>
            <a:off x="5511723" y="2819458"/>
            <a:ext cx="930251" cy="609542"/>
            <a:chOff x="5511723" y="2819458"/>
            <a:chExt cx="930251" cy="60954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14FB766-D0E3-461A-89AD-20EA4C7B9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35086"/>
            <a:stretch/>
          </p:blipFill>
          <p:spPr>
            <a:xfrm>
              <a:off x="5511723" y="2819458"/>
              <a:ext cx="490646" cy="60954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3B2A0AC-BD20-4DCC-DDF0-D7FCF8F78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9793" t="77162"/>
            <a:stretch/>
          </p:blipFill>
          <p:spPr>
            <a:xfrm>
              <a:off x="6097506" y="3023995"/>
              <a:ext cx="344468" cy="214448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07F85F6-E56D-FA18-155E-5566694A7F58}"/>
              </a:ext>
            </a:extLst>
          </p:cNvPr>
          <p:cNvGrpSpPr/>
          <p:nvPr/>
        </p:nvGrpSpPr>
        <p:grpSpPr>
          <a:xfrm>
            <a:off x="5416410" y="4303977"/>
            <a:ext cx="1080597" cy="599163"/>
            <a:chOff x="5416410" y="4303977"/>
            <a:chExt cx="1080597" cy="599163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851E98B-F37A-3C12-2B39-C7858A664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39874"/>
            <a:stretch/>
          </p:blipFill>
          <p:spPr>
            <a:xfrm>
              <a:off x="5416410" y="4303977"/>
              <a:ext cx="544318" cy="59916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A1CB63F-2CC7-2C32-E4DA-653168B88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8480" r="2361"/>
            <a:stretch/>
          </p:blipFill>
          <p:spPr>
            <a:xfrm>
              <a:off x="5965540" y="4496333"/>
              <a:ext cx="531467" cy="214449"/>
            </a:xfrm>
            <a:prstGeom prst="rect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649019FA-DF73-471F-18DA-594FE9625A48}"/>
              </a:ext>
            </a:extLst>
          </p:cNvPr>
          <p:cNvSpPr txBox="1">
            <a:spLocks/>
          </p:cNvSpPr>
          <p:nvPr/>
        </p:nvSpPr>
        <p:spPr>
          <a:xfrm>
            <a:off x="152401" y="152399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66C04B-D0A6-53CC-0FD5-FC435B22C2B1}"/>
              </a:ext>
            </a:extLst>
          </p:cNvPr>
          <p:cNvSpPr txBox="1"/>
          <p:nvPr/>
        </p:nvSpPr>
        <p:spPr>
          <a:xfrm>
            <a:off x="986868" y="5330039"/>
            <a:ext cx="61979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Acrostiche alphabétique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31392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6C609-4A64-5194-3261-1198DB0D8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66954D1-11BE-3167-EBFD-288CDA820A17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47B84F5-1480-8E4B-1FF5-770C92C675D4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597AD0B7-F01A-8E59-211F-33AC6EFF959C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b="1" dirty="0"/>
              <a:t>V	Valeur			</a:t>
            </a:r>
            <a:r>
              <a:rPr lang="fr-FR" sz="2000" b="1" dirty="0">
                <a:solidFill>
                  <a:srgbClr val="99FF99"/>
                </a:solidFill>
              </a:rPr>
              <a:t>v.10, 26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E3DA6D-3CEF-E6D2-20C4-0BCBB2E8C845}"/>
              </a:ext>
            </a:extLst>
          </p:cNvPr>
          <p:cNvSpPr txBox="1"/>
          <p:nvPr/>
        </p:nvSpPr>
        <p:spPr>
          <a:xfrm>
            <a:off x="354170" y="2130590"/>
            <a:ext cx="6480000" cy="795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10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Qui trouvera une femme de valeur?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vaut bien plus que des perles. »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D1210B-68CC-52B9-6EF8-149AA187AA70}"/>
              </a:ext>
            </a:extLst>
          </p:cNvPr>
          <p:cNvSpPr txBox="1"/>
          <p:nvPr/>
        </p:nvSpPr>
        <p:spPr>
          <a:xfrm>
            <a:off x="354170" y="2130589"/>
            <a:ext cx="6480000" cy="795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10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Qui trouvera une femme de valeur?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vaut bien plus que des perles. »</a:t>
            </a:r>
          </a:p>
        </p:txBody>
      </p:sp>
    </p:spTree>
    <p:extLst>
      <p:ext uri="{BB962C8B-B14F-4D97-AF65-F5344CB8AC3E}">
        <p14:creationId xmlns:p14="http://schemas.microsoft.com/office/powerpoint/2010/main" val="1112879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3BA53-9656-6D24-F849-59DE01980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FADF176-0E5F-236A-E463-1AAE6E82A0B5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5BDBE8A-D688-B0BD-D101-D735534513AA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BCFC4F2-F26D-D88B-D0AF-AB80634946F1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b="1" dirty="0"/>
              <a:t>V	Valeur			</a:t>
            </a:r>
            <a:r>
              <a:rPr lang="fr-FR" sz="2000" b="1" dirty="0">
                <a:solidFill>
                  <a:srgbClr val="99FF99"/>
                </a:solidFill>
              </a:rPr>
              <a:t>v.10, 26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FC8380-089B-A987-7DBC-2849A0C30A20}"/>
              </a:ext>
            </a:extLst>
          </p:cNvPr>
          <p:cNvSpPr txBox="1"/>
          <p:nvPr/>
        </p:nvSpPr>
        <p:spPr>
          <a:xfrm>
            <a:off x="307022" y="1811759"/>
            <a:ext cx="6480000" cy="3380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>
                <a:solidFill>
                  <a:srgbClr val="FFFFCC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3.13-15 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C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</a:t>
            </a:r>
            <a:r>
              <a:rPr lang="fr-FR" sz="2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Heureux l'homme qui a trouvé la sagesse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l'homme qui possède l'intelligence!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14</a:t>
            </a:r>
            <a:r>
              <a:rPr lang="fr-FR" sz="2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En effet, le bénéfice qu'elle procure est préférable à celui de l'argent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le profit qu'on en tire vaut mieux que l'or.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15</a:t>
            </a:r>
            <a:r>
              <a:rPr lang="fr-FR" sz="2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Elle est plus précieuse que les perles,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elle a plus de valeur que tout ce que tu pourrais désirer.»</a:t>
            </a:r>
          </a:p>
        </p:txBody>
      </p:sp>
    </p:spTree>
    <p:extLst>
      <p:ext uri="{BB962C8B-B14F-4D97-AF65-F5344CB8AC3E}">
        <p14:creationId xmlns:p14="http://schemas.microsoft.com/office/powerpoint/2010/main" val="338413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848CB-BF81-3E3E-4BB5-B74FB8EB1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806459E-EFCE-5C69-5161-E2E61791BFA9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C466C784-55A9-5FF2-F469-B8BD21DAC431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5B25EBA-2164-F5E4-9FC3-A5B30BF45E61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b="1" dirty="0"/>
              <a:t>V	Valeur			</a:t>
            </a:r>
            <a:r>
              <a:rPr lang="fr-FR" sz="2000" b="1" dirty="0">
                <a:solidFill>
                  <a:srgbClr val="99FF99"/>
                </a:solidFill>
              </a:rPr>
              <a:t>v.10, 26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98C871-0F27-2EF6-7C7A-01AD89149010}"/>
              </a:ext>
            </a:extLst>
          </p:cNvPr>
          <p:cNvSpPr txBox="1"/>
          <p:nvPr/>
        </p:nvSpPr>
        <p:spPr>
          <a:xfrm>
            <a:off x="354170" y="2130590"/>
            <a:ext cx="6480000" cy="795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10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Qui trouvera une femme de valeur?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vaut bien plus que des perles.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AEEAA6-5C55-6D81-E05F-4DBE513FE50E}"/>
              </a:ext>
            </a:extLst>
          </p:cNvPr>
          <p:cNvSpPr txBox="1"/>
          <p:nvPr/>
        </p:nvSpPr>
        <p:spPr>
          <a:xfrm>
            <a:off x="392864" y="4124529"/>
            <a:ext cx="6575610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 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26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ouvre la bouche avec sagesse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et un enseignement plein de bonté est sur sa langue. »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10C33E-1C01-821C-C8C5-A123F0366CC8}"/>
              </a:ext>
            </a:extLst>
          </p:cNvPr>
          <p:cNvSpPr txBox="1"/>
          <p:nvPr/>
        </p:nvSpPr>
        <p:spPr>
          <a:xfrm>
            <a:off x="354170" y="2130589"/>
            <a:ext cx="6480000" cy="795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10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Qui trouvera une femme de valeur?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vaut bien plus que des perles. »</a:t>
            </a:r>
          </a:p>
        </p:txBody>
      </p:sp>
    </p:spTree>
    <p:extLst>
      <p:ext uri="{BB962C8B-B14F-4D97-AF65-F5344CB8AC3E}">
        <p14:creationId xmlns:p14="http://schemas.microsoft.com/office/powerpoint/2010/main" val="3539794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452E8-191F-FF92-617B-E6F2AD6E5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D0EAC52-84E0-961D-F0F3-71E9B87E27FC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4A5555AF-6B92-8CD6-5C20-19EB395D735E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0F9877F6-EA29-6414-C903-E9C06B100342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b="1" dirty="0"/>
              <a:t>V	Valeur			</a:t>
            </a:r>
            <a:r>
              <a:rPr lang="fr-FR" sz="2000" b="1" dirty="0">
                <a:solidFill>
                  <a:srgbClr val="99FF99"/>
                </a:solidFill>
              </a:rPr>
              <a:t>v.10, 26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EB46E0-A068-9858-5652-D1346131D0A8}"/>
              </a:ext>
            </a:extLst>
          </p:cNvPr>
          <p:cNvSpPr txBox="1"/>
          <p:nvPr/>
        </p:nvSpPr>
        <p:spPr>
          <a:xfrm>
            <a:off x="769893" y="2642756"/>
            <a:ext cx="5759696" cy="1718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Or l'enfant [Jésus-Christ] grandissait et se fortifiait. Il était </a:t>
            </a:r>
            <a:r>
              <a:rPr lang="fr-FR" sz="2000" u="sng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rempli de sagesse 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la grâce de Dieu était sur lui. » 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1000" dirty="0">
              <a:solidFill>
                <a:srgbClr val="FFFFCD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Luc 2.40 </a:t>
            </a:r>
          </a:p>
        </p:txBody>
      </p:sp>
    </p:spTree>
    <p:extLst>
      <p:ext uri="{BB962C8B-B14F-4D97-AF65-F5344CB8AC3E}">
        <p14:creationId xmlns:p14="http://schemas.microsoft.com/office/powerpoint/2010/main" val="2821875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70765-363E-F0C6-CB14-475E9C166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50A098A-7F5F-CA6F-EC85-AB0C6BF7054C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BDBA2AC-9C64-54E2-E09B-450769A6F16D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7362BB6A-6111-E22A-6550-CC074040E931}"/>
              </a:ext>
            </a:extLst>
          </p:cNvPr>
          <p:cNvSpPr txBox="1"/>
          <p:nvPr/>
        </p:nvSpPr>
        <p:spPr>
          <a:xfrm>
            <a:off x="329264" y="1600200"/>
            <a:ext cx="6480000" cy="4119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13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se procure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de la laine et du lin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et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travaille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d'une main joyeuse. […]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 14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rapporte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ses provisions de loin.  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15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se lève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alors qu'il fait encore nuit, et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donne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la nourriture à sa famille et ses ordres à ses servantes. […] 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16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pense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à un champ, et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l'achète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. Avec le fruit de son travail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plante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une vigne. […] 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18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Sa lampe ne s'éteint pas pendant la nuit:  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19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file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elle-même la laine,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tisse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elle-même les habits. […] 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24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Elle fait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des chemises et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les vend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, et </a:t>
            </a:r>
            <a:r>
              <a:rPr lang="fr-FR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elle livre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des ceintures au marchand. […] 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89BC925-20A2-D1F3-9B06-E97E7122FA68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b="1" dirty="0"/>
              <a:t>A	Action			</a:t>
            </a:r>
            <a:r>
              <a:rPr lang="fr-FR" sz="2000" b="1" dirty="0">
                <a:solidFill>
                  <a:srgbClr val="99FF99"/>
                </a:solidFill>
              </a:rPr>
              <a:t>v. 13-19, 22, 24, 27</a:t>
            </a:r>
          </a:p>
        </p:txBody>
      </p:sp>
    </p:spTree>
    <p:extLst>
      <p:ext uri="{BB962C8B-B14F-4D97-AF65-F5344CB8AC3E}">
        <p14:creationId xmlns:p14="http://schemas.microsoft.com/office/powerpoint/2010/main" val="4292114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5DC10-DBB2-83BE-69B9-49D524B2A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42613193-0350-FB9B-8E74-96278DFB1C96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4B64A83-97AA-632A-3C6F-76BF1C4B5787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892BBC9-0BE5-E090-6FE4-48F0A49E898C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b="1" dirty="0"/>
              <a:t>A	Action			</a:t>
            </a:r>
            <a:r>
              <a:rPr lang="fr-FR" sz="2000" b="1" dirty="0">
                <a:solidFill>
                  <a:srgbClr val="99FF99"/>
                </a:solidFill>
              </a:rPr>
              <a:t>v. 13-19, 22, 24, 27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966064-E2BF-5A94-DF70-3DEF7F99F6E0}"/>
              </a:ext>
            </a:extLst>
          </p:cNvPr>
          <p:cNvSpPr txBox="1"/>
          <p:nvPr/>
        </p:nvSpPr>
        <p:spPr>
          <a:xfrm>
            <a:off x="329264" y="3031230"/>
            <a:ext cx="6480000" cy="795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27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veille à la bonne marche de sa maison,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ne mange pas le pain de la paresse.  »</a:t>
            </a:r>
          </a:p>
        </p:txBody>
      </p:sp>
    </p:spTree>
    <p:extLst>
      <p:ext uri="{BB962C8B-B14F-4D97-AF65-F5344CB8AC3E}">
        <p14:creationId xmlns:p14="http://schemas.microsoft.com/office/powerpoint/2010/main" val="205810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30ABB-C1D4-9C4B-16C4-4762B9BE6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82215F8-CBE3-247F-CFF5-2CFBEDFFC79A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041EF91-3729-72C1-3393-0F479B7FCB54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64F317F-A23D-1050-E83E-0974626BB6FE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b="1" dirty="0"/>
              <a:t>A	Action			</a:t>
            </a:r>
            <a:r>
              <a:rPr lang="fr-FR" sz="2000" b="1" dirty="0">
                <a:solidFill>
                  <a:srgbClr val="99FF99"/>
                </a:solidFill>
              </a:rPr>
              <a:t>v. 13-19, 22, 24, 27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36E72C-EBA6-C35A-D81D-F7C96220A2B2}"/>
              </a:ext>
            </a:extLst>
          </p:cNvPr>
          <p:cNvSpPr txBox="1"/>
          <p:nvPr/>
        </p:nvSpPr>
        <p:spPr>
          <a:xfrm>
            <a:off x="335988" y="1881819"/>
            <a:ext cx="6480000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algn="ctr">
              <a:lnSpc>
                <a:spcPct val="120000"/>
              </a:lnSpc>
            </a:pP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13.4: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« Le paresseux a des désirs qu'il ne peut satisfaire,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tandis que les personnes actives sont comblées. 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129B02-7CB8-8B78-3E7E-BFD05739520A}"/>
              </a:ext>
            </a:extLst>
          </p:cNvPr>
          <p:cNvSpPr txBox="1"/>
          <p:nvPr/>
        </p:nvSpPr>
        <p:spPr>
          <a:xfrm>
            <a:off x="335988" y="5214448"/>
            <a:ext cx="6480000" cy="426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algn="ctr">
              <a:lnSpc>
                <a:spcPct val="120000"/>
              </a:lnSpc>
            </a:pPr>
            <a:r>
              <a:rPr lang="fr-FR" sz="20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Voir également : </a:t>
            </a:r>
            <a:r>
              <a:rPr lang="fr-FR" sz="20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6.9-11 / 24.30-34</a:t>
            </a:r>
            <a:endParaRPr lang="fr-FR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B8CCAF-E417-7823-5B30-8CA153A33F31}"/>
              </a:ext>
            </a:extLst>
          </p:cNvPr>
          <p:cNvSpPr txBox="1"/>
          <p:nvPr/>
        </p:nvSpPr>
        <p:spPr>
          <a:xfrm>
            <a:off x="335988" y="3429000"/>
            <a:ext cx="6480000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algn="ctr">
              <a:lnSpc>
                <a:spcPct val="120000"/>
              </a:lnSpc>
            </a:pP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26.14: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« La porte tourne sur ses gonds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et le paresseux sur son lit »</a:t>
            </a:r>
          </a:p>
        </p:txBody>
      </p:sp>
    </p:spTree>
    <p:extLst>
      <p:ext uri="{BB962C8B-B14F-4D97-AF65-F5344CB8AC3E}">
        <p14:creationId xmlns:p14="http://schemas.microsoft.com/office/powerpoint/2010/main" val="351555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FA32E-937E-8BAF-5462-AA3BCDF93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3F643A6-160C-B106-3619-D38F917D1E97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3B42304-23E2-FF02-8393-634CCED89564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A5CA5FA-27F6-3BEA-7743-F26E7D9B8119}"/>
              </a:ext>
            </a:extLst>
          </p:cNvPr>
          <p:cNvSpPr txBox="1"/>
          <p:nvPr/>
        </p:nvSpPr>
        <p:spPr>
          <a:xfrm>
            <a:off x="356159" y="2024549"/>
            <a:ext cx="6480000" cy="375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28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Ses fils se lèvent et la disent heureuse,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son mari aussi, et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il chante ses louanges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29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«Bien des femmes font preuve de valeur,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mais toi, tu leur es à toutes supérieure.»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30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La grâce est trompeuse et la beauté est illusoire;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c'est de la femme qui craint l'Eternel qu’on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chantera les louanges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. »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31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Donnez-lui du fruit de son travail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et qu'aux portes de la ville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ses œuvres fassent son éloge! 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0903C17C-D654-6971-297C-B211E9BF6E93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b="1" dirty="0"/>
              <a:t>L	Louange		</a:t>
            </a:r>
            <a:r>
              <a:rPr lang="fr-FR" sz="2000" b="1" dirty="0">
                <a:solidFill>
                  <a:srgbClr val="99FF99"/>
                </a:solidFill>
              </a:rPr>
              <a:t>v. 28-31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4278612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39BF3-6F82-31C3-F474-680187030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42E91BC-8E44-0207-2F73-34A2BB959CCF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592B125-C3CA-F452-06AB-730639D78DA1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F3232BA8-0738-A9DB-337A-CF1E816C26DE}"/>
              </a:ext>
            </a:extLst>
          </p:cNvPr>
          <p:cNvSpPr txBox="1"/>
          <p:nvPr/>
        </p:nvSpPr>
        <p:spPr>
          <a:xfrm>
            <a:off x="329264" y="1712136"/>
            <a:ext cx="6480000" cy="4119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11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Le cœur de son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 mari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a confiance en elle, et c’est tout bénéfice pour lui.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12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Elle lui fait du bien, et non du mal,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tous les jours de sa vie. […]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15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Elle se lève alors qu'il fait encore nuit,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et elle donne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la nourriture à sa famille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et ses ordres à ses servantes. […]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20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Elle ouvre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ses bras au malheureux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elle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tend la main au pauvre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21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Elle ne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redoute pas la neige pour sa famille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car chacun y est habillé de cramoisi. » 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6DEF3F2-C55A-2B95-F5F4-DC8C54CDDAC5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b="1" dirty="0"/>
              <a:t>E	Entoure		</a:t>
            </a:r>
            <a:r>
              <a:rPr lang="fr-FR" sz="2000" b="1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b="1" dirty="0"/>
              <a:t>U	Unis			</a:t>
            </a:r>
            <a:r>
              <a:rPr lang="fr-FR" sz="2000" b="1" dirty="0">
                <a:solidFill>
                  <a:srgbClr val="99FF99"/>
                </a:solidFill>
              </a:rPr>
              <a:t>v. 11-12, 23, 28-29</a:t>
            </a:r>
          </a:p>
        </p:txBody>
      </p:sp>
    </p:spTree>
    <p:extLst>
      <p:ext uri="{BB962C8B-B14F-4D97-AF65-F5344CB8AC3E}">
        <p14:creationId xmlns:p14="http://schemas.microsoft.com/office/powerpoint/2010/main" val="111535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032EA-3D04-E58C-4559-7CEA5AC60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6993B56-A563-57A6-CF67-CA62F1087DC5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368F0A9-3CAB-7799-FD6C-D53C1DBDBB53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3AD85DB-F83A-3934-E50A-E6F416EFD8CE}"/>
              </a:ext>
            </a:extLst>
          </p:cNvPr>
          <p:cNvSpPr txBox="1"/>
          <p:nvPr/>
        </p:nvSpPr>
        <p:spPr>
          <a:xfrm>
            <a:off x="378000" y="2609496"/>
            <a:ext cx="6480000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b="1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31.1 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Paroles du roi </a:t>
            </a:r>
            <a:r>
              <a:rPr lang="fr-FR" sz="2000" dirty="0" err="1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Lemuel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Message par lequel sa mère l'a instruit.»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00EB364-1902-9014-7D45-5ED0340DC683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b="1" dirty="0"/>
              <a:t>U	Unis			</a:t>
            </a:r>
            <a:r>
              <a:rPr lang="fr-FR" sz="2000" b="1" dirty="0">
                <a:solidFill>
                  <a:srgbClr val="99FF99"/>
                </a:solidFill>
              </a:rPr>
              <a:t>v. 11-12, 23, 28-29</a:t>
            </a:r>
          </a:p>
        </p:txBody>
      </p:sp>
    </p:spTree>
    <p:extLst>
      <p:ext uri="{BB962C8B-B14F-4D97-AF65-F5344CB8AC3E}">
        <p14:creationId xmlns:p14="http://schemas.microsoft.com/office/powerpoint/2010/main" val="881454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249FC-9118-8600-68B5-B4073C734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2863CC6-9BE2-09CC-C114-5A4038B6142B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036C6D3-4B0C-CE23-930F-351421362952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11B1A13D-F520-FF21-86D0-EF1C6DB67776}"/>
              </a:ext>
            </a:extLst>
          </p:cNvPr>
          <p:cNvSpPr txBox="1"/>
          <p:nvPr/>
        </p:nvSpPr>
        <p:spPr>
          <a:xfrm>
            <a:off x="458682" y="2024549"/>
            <a:ext cx="6480000" cy="375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11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Le cœur de son mari a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confiance en elle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, et c’est tout bénéfice pour lui.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12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Elle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lui fait du bien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, et non du mal,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tous les jours de sa vie. […]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23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Son mari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est reconnu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aux portes de la ville,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lorsqu'il siège avec les anciens du pays. […] 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28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Ses fils se lèvent et la disent heureuse,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son mari aussi, et il chante ses louanges: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29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«Bien des femmes font preuve de valeur,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mais toi, tu leur es à toutes supérieure.» 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75CDC72-CC76-BAA6-F08A-8739BA65C7B3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b="1" dirty="0"/>
              <a:t>U	Unis			</a:t>
            </a:r>
            <a:r>
              <a:rPr lang="fr-FR" sz="2000" b="1" dirty="0">
                <a:solidFill>
                  <a:srgbClr val="99FF99"/>
                </a:solidFill>
              </a:rPr>
              <a:t>v. 11-12, 23, 28-29</a:t>
            </a:r>
          </a:p>
        </p:txBody>
      </p:sp>
    </p:spTree>
    <p:extLst>
      <p:ext uri="{BB962C8B-B14F-4D97-AF65-F5344CB8AC3E}">
        <p14:creationId xmlns:p14="http://schemas.microsoft.com/office/powerpoint/2010/main" val="1046976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3690B-BB5F-C68D-DC23-36B31D29F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B9CF366-EF91-863F-C500-50761B1DB3B2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EC7593F-014E-9806-6B8C-C8FCA02B070F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5DC0A53F-741E-658F-0382-08844E4B0D49}"/>
              </a:ext>
            </a:extLst>
          </p:cNvPr>
          <p:cNvSpPr txBox="1"/>
          <p:nvPr/>
        </p:nvSpPr>
        <p:spPr>
          <a:xfrm>
            <a:off x="329265" y="2735088"/>
            <a:ext cx="6480000" cy="153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30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La grâce est trompeuse et la beauté est illusoire;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c'est de la femme qui </a:t>
            </a:r>
            <a:r>
              <a:rPr lang="fr-FR" sz="2000" u="sng" dirty="0">
                <a:latin typeface="Century Gothic" panose="020B0502020202020204" pitchFamily="34" charset="0"/>
                <a:cs typeface="Arial" panose="020B0604020202020204" pitchFamily="34" charset="0"/>
              </a:rPr>
              <a:t>craint l'Eternel 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qu’on chantera les louanges. 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3720975-454E-63D1-BB96-B92552CE6A85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dirty="0"/>
              <a:t>U	Unis			</a:t>
            </a:r>
            <a:r>
              <a:rPr lang="fr-FR" sz="2000" dirty="0">
                <a:solidFill>
                  <a:srgbClr val="99FF99"/>
                </a:solidFill>
              </a:rPr>
              <a:t>v. 11-12, 23, 28-29</a:t>
            </a:r>
          </a:p>
          <a:p>
            <a:pPr marL="36900" lvl="1" algn="l">
              <a:buSzPct val="100000"/>
            </a:pPr>
            <a:r>
              <a:rPr lang="fr-FR" sz="2000" b="1" dirty="0"/>
              <a:t>R	Rayonnante à l’image de Dieu</a:t>
            </a:r>
          </a:p>
          <a:p>
            <a:pPr marL="36900" lvl="1" algn="l">
              <a:buSzPct val="100000"/>
            </a:pPr>
            <a:r>
              <a:rPr lang="fr-FR" sz="2000" b="1" dirty="0"/>
              <a:t>	</a:t>
            </a:r>
            <a:r>
              <a:rPr lang="fr-FR" sz="2000" b="1" dirty="0">
                <a:solidFill>
                  <a:srgbClr val="99FF99"/>
                </a:solidFill>
              </a:rPr>
              <a:t>v. 18, 30</a:t>
            </a:r>
          </a:p>
          <a:p>
            <a:pPr marL="36900" lvl="1" algn="l">
              <a:buSzPct val="100000"/>
            </a:pPr>
            <a:endParaRPr 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1778126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B141-A5DE-61F2-F7A2-8C05CBABB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5267447-55F5-5491-659B-A6C4ED85C347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B144AF3-B707-7212-4034-B0DA647AAD10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C4124D58-ADFD-E70F-BA6E-022CE3B0ACB1}"/>
              </a:ext>
            </a:extLst>
          </p:cNvPr>
          <p:cNvSpPr txBox="1"/>
          <p:nvPr/>
        </p:nvSpPr>
        <p:spPr>
          <a:xfrm>
            <a:off x="214965" y="1847582"/>
            <a:ext cx="6480000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b="1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1.7 : 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 connaissance commence par la crainte de l'Eternel.»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9E7F92E5-2F20-C6CA-3113-2D256A8FF86C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dirty="0"/>
              <a:t>U	Unis			</a:t>
            </a:r>
            <a:r>
              <a:rPr lang="fr-FR" sz="2000" dirty="0">
                <a:solidFill>
                  <a:srgbClr val="99FF99"/>
                </a:solidFill>
              </a:rPr>
              <a:t>v. 11-12, 23, 28-29</a:t>
            </a:r>
          </a:p>
          <a:p>
            <a:pPr marL="36900" lvl="1" algn="l">
              <a:buSzPct val="100000"/>
            </a:pPr>
            <a:r>
              <a:rPr lang="fr-FR" sz="2000" b="1" dirty="0"/>
              <a:t>R	Rayonnante 	</a:t>
            </a:r>
            <a:r>
              <a:rPr lang="fr-FR" sz="2000" b="1" dirty="0">
                <a:solidFill>
                  <a:srgbClr val="99FF99"/>
                </a:solidFill>
              </a:rPr>
              <a:t>v. 18, 30</a:t>
            </a:r>
          </a:p>
          <a:p>
            <a:pPr marL="36900" lvl="1" algn="l">
              <a:buSzPct val="100000"/>
            </a:pPr>
            <a:endParaRPr lang="fr-FR" sz="1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9C7CAB-F38D-104F-EFA3-E810C3BEA842}"/>
              </a:ext>
            </a:extLst>
          </p:cNvPr>
          <p:cNvSpPr txBox="1"/>
          <p:nvPr/>
        </p:nvSpPr>
        <p:spPr>
          <a:xfrm>
            <a:off x="214965" y="3429000"/>
            <a:ext cx="6480000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b="1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9.10 : 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 commencement de la sagesse, c'est la crainte de l'Eternel »</a:t>
            </a:r>
          </a:p>
        </p:txBody>
      </p:sp>
    </p:spTree>
    <p:extLst>
      <p:ext uri="{BB962C8B-B14F-4D97-AF65-F5344CB8AC3E}">
        <p14:creationId xmlns:p14="http://schemas.microsoft.com/office/powerpoint/2010/main" val="1974023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82CA1-3399-1845-C7C3-E665C1245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F337086-9B2F-AA67-0B81-C627279FDFD6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4B907F2-8F3E-6303-E10A-6365EB595359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87F45756-83C2-CBC6-6BAE-5AC41B9AD6E7}"/>
              </a:ext>
            </a:extLst>
          </p:cNvPr>
          <p:cNvSpPr txBox="1"/>
          <p:nvPr/>
        </p:nvSpPr>
        <p:spPr>
          <a:xfrm>
            <a:off x="1147579" y="1673078"/>
            <a:ext cx="4565465" cy="795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18</a:t>
            </a:r>
            <a:r>
              <a:rPr lang="fr-FR" sz="2000" dirty="0">
                <a:latin typeface="Century Gothic" panose="020B0502020202020204" pitchFamily="34" charset="0"/>
                <a:cs typeface="Arial" panose="020B0604020202020204" pitchFamily="34" charset="0"/>
              </a:rPr>
              <a:t> Elle constate que ce qu'elle gagne est bon.»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BBB6A1E-71FA-0A89-50AD-CD99834170CB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dirty="0"/>
              <a:t>U	Unis			</a:t>
            </a:r>
            <a:r>
              <a:rPr lang="fr-FR" sz="2000" dirty="0">
                <a:solidFill>
                  <a:srgbClr val="99FF99"/>
                </a:solidFill>
              </a:rPr>
              <a:t>v. 11-12, 23, 28-29</a:t>
            </a:r>
          </a:p>
          <a:p>
            <a:pPr marL="36900" lvl="1" algn="l">
              <a:buSzPct val="100000"/>
            </a:pPr>
            <a:r>
              <a:rPr lang="fr-FR" sz="2000" b="1" dirty="0"/>
              <a:t>R	Rayonnante 	</a:t>
            </a:r>
            <a:r>
              <a:rPr lang="fr-FR" sz="2000" b="1" dirty="0">
                <a:solidFill>
                  <a:srgbClr val="99FF99"/>
                </a:solidFill>
              </a:rPr>
              <a:t>v. 18, 30</a:t>
            </a:r>
          </a:p>
          <a:p>
            <a:pPr marL="36900" lvl="1" algn="l">
              <a:buSzPct val="100000"/>
            </a:pPr>
            <a:endParaRPr lang="fr-FR" sz="1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DCB33F-1F0C-6216-8D20-6BF3333BA8C3}"/>
              </a:ext>
            </a:extLst>
          </p:cNvPr>
          <p:cNvSpPr txBox="1"/>
          <p:nvPr/>
        </p:nvSpPr>
        <p:spPr>
          <a:xfrm>
            <a:off x="118594" y="2919754"/>
            <a:ext cx="6480000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Genèse 1.10 :</a:t>
            </a:r>
            <a:endParaRPr lang="fr-FR" sz="2000" b="1" dirty="0">
              <a:solidFill>
                <a:srgbClr val="FFFFCD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Dieu appela le sec terre, et la masse des eaux mers. </a:t>
            </a: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Dieu vit que c'était bon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 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7B76FB-DCDE-4077-9C13-B41EBA58DF82}"/>
              </a:ext>
            </a:extLst>
          </p:cNvPr>
          <p:cNvSpPr txBox="1"/>
          <p:nvPr/>
        </p:nvSpPr>
        <p:spPr>
          <a:xfrm>
            <a:off x="190311" y="4353871"/>
            <a:ext cx="6480000" cy="190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Genèse 1.12 :</a:t>
            </a:r>
            <a:endParaRPr lang="fr-FR" sz="2000" b="1" dirty="0">
              <a:solidFill>
                <a:srgbClr val="FFFFCD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la terre produisit de la verdure, de l'herbe à graine selon son espèce et des arbres qui donnent du fruit et contiennent leur semence selon leur espèce. </a:t>
            </a: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Dieu vit que c'était bon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407521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95306-4F1A-A3BF-BFA5-223A2842C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4C0C7D58-CA4D-0017-CBC2-FCD288429B22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CE67A53-D2F9-E02B-368A-9B31413DAA4C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2668CE2-925B-6146-7F98-3C15ACC3480D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dirty="0"/>
              <a:t>U	Unis			</a:t>
            </a:r>
            <a:r>
              <a:rPr lang="fr-FR" sz="2000" dirty="0">
                <a:solidFill>
                  <a:srgbClr val="99FF99"/>
                </a:solidFill>
              </a:rPr>
              <a:t>v. 11-12, 23, 28-29</a:t>
            </a:r>
          </a:p>
          <a:p>
            <a:pPr marL="36900" lvl="1" algn="l">
              <a:buSzPct val="100000"/>
            </a:pPr>
            <a:r>
              <a:rPr lang="fr-FR" sz="2000" b="1" dirty="0"/>
              <a:t>R	Rayonnante 	</a:t>
            </a:r>
            <a:r>
              <a:rPr lang="fr-FR" sz="2000" b="1" dirty="0">
                <a:solidFill>
                  <a:srgbClr val="99FF99"/>
                </a:solidFill>
              </a:rPr>
              <a:t>v. 18, 30</a:t>
            </a:r>
          </a:p>
          <a:p>
            <a:pPr marL="36900" lvl="1" algn="l">
              <a:buSzPct val="100000"/>
            </a:pPr>
            <a:endParaRPr lang="fr-FR" sz="1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10D050-122B-B686-5219-D802581C4D18}"/>
              </a:ext>
            </a:extLst>
          </p:cNvPr>
          <p:cNvSpPr txBox="1"/>
          <p:nvPr/>
        </p:nvSpPr>
        <p:spPr>
          <a:xfrm>
            <a:off x="196751" y="2288484"/>
            <a:ext cx="6480000" cy="2642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3.19-20 :</a:t>
            </a:r>
            <a:endParaRPr lang="fr-FR" sz="2000" b="1" dirty="0">
              <a:solidFill>
                <a:srgbClr val="FFFFCD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C'est par la sagesse que l'Eternel a fondé la terre, c'est par l'intelligence qu'il a affermi le ciel;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baseline="30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c'est par sa connaissance que les abîmes se sont ouverts et que les nuages distillent la rosée »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000" dirty="0">
              <a:solidFill>
                <a:srgbClr val="FFFFCD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6900" algn="ctr">
              <a:lnSpc>
                <a:spcPct val="120000"/>
              </a:lnSpc>
            </a:pPr>
            <a:r>
              <a:rPr lang="fr-FR" sz="2000" i="1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Voir aussi psaumes 104.24, …</a:t>
            </a:r>
            <a:endParaRPr lang="fr-FR" sz="2000" dirty="0">
              <a:solidFill>
                <a:srgbClr val="FFFFCD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52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1CB3E-9CF4-5EBA-A833-444E11B22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FABBA1C-70ED-1C0E-C4E1-FE763622198D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437DEAB7-9076-1000-28FA-FE66E03E879E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EA5F75C-5225-D77C-12CF-9BF0AEF5EAF0}"/>
              </a:ext>
            </a:extLst>
          </p:cNvPr>
          <p:cNvSpPr txBox="1">
            <a:spLocks/>
          </p:cNvSpPr>
          <p:nvPr/>
        </p:nvSpPr>
        <p:spPr>
          <a:xfrm>
            <a:off x="7266873" y="1600200"/>
            <a:ext cx="4925127" cy="459889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dirty="0"/>
              <a:t>U	Unis			</a:t>
            </a:r>
            <a:r>
              <a:rPr lang="fr-FR" sz="2000" dirty="0">
                <a:solidFill>
                  <a:srgbClr val="99FF99"/>
                </a:solidFill>
              </a:rPr>
              <a:t>v. 11-12, 23, 28-29</a:t>
            </a:r>
          </a:p>
          <a:p>
            <a:pPr marL="36900" lvl="1" algn="l">
              <a:buSzPct val="100000"/>
            </a:pPr>
            <a:r>
              <a:rPr lang="fr-FR" sz="2000" b="1" dirty="0"/>
              <a:t>R	Rayonnante 	</a:t>
            </a:r>
            <a:r>
              <a:rPr lang="fr-FR" sz="2000" b="1" dirty="0">
                <a:solidFill>
                  <a:srgbClr val="99FF99"/>
                </a:solidFill>
              </a:rPr>
              <a:t>v. 18, 30</a:t>
            </a:r>
          </a:p>
          <a:p>
            <a:pPr marL="36900" lvl="1" algn="l">
              <a:buSzPct val="100000"/>
            </a:pPr>
            <a:endParaRPr lang="fr-FR" sz="1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97E459-D1E1-97F9-C638-CC2355EE773D}"/>
              </a:ext>
            </a:extLst>
          </p:cNvPr>
          <p:cNvSpPr txBox="1"/>
          <p:nvPr/>
        </p:nvSpPr>
        <p:spPr>
          <a:xfrm>
            <a:off x="277716" y="1419327"/>
            <a:ext cx="6539942" cy="4488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000" b="1" dirty="0">
                <a:solidFill>
                  <a:srgbClr val="FFFFCD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8.22-31 :</a:t>
            </a:r>
            <a:endParaRPr lang="fr-FR" sz="2000" b="1" dirty="0">
              <a:solidFill>
                <a:srgbClr val="FFFFCD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solidFill>
                  <a:srgbClr val="FFFFCD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000" dirty="0">
                <a:solidFill>
                  <a:srgbClr val="FFFFC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L'Eternel me possédait [La sagesse] au commencement de son activité, avant ses œuvres les plus anciennes. J'ai été établie depuis l'éternité, dès le début, avant même que la terre existe. […] Lorsqu'il a disposé le ciel, j'étais là; lorsqu'il a tracé un cercle à la surface de l'abîme, lorsqu'il a placé les nuages en haut et que les sources de l'abîme ont jailli avec force, lorsqu'il a fixé une limite à la mer pour que l’eau n'en franchisse pas les bords, lorsqu'il a tracé les fondations de la terre, j'étais à l'œuvre à ses côtés. […] »</a:t>
            </a:r>
          </a:p>
        </p:txBody>
      </p:sp>
    </p:spTree>
    <p:extLst>
      <p:ext uri="{BB962C8B-B14F-4D97-AF65-F5344CB8AC3E}">
        <p14:creationId xmlns:p14="http://schemas.microsoft.com/office/powerpoint/2010/main" val="750900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F4CA0-FCFA-19D2-E84D-26AD676D5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EBECC70-AC49-D44A-83BE-4461E2AF5797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/>
              <a:t>Femme de valeur : Femme de sagesse !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034DDBC-4F14-AF05-501C-F0F48D429C97}"/>
              </a:ext>
            </a:extLst>
          </p:cNvPr>
          <p:cNvCxnSpPr/>
          <p:nvPr/>
        </p:nvCxnSpPr>
        <p:spPr>
          <a:xfrm>
            <a:off x="7102777" y="213059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BC11C390-573B-2370-C20D-037FE289151D}"/>
              </a:ext>
            </a:extLst>
          </p:cNvPr>
          <p:cNvSpPr txBox="1"/>
          <p:nvPr/>
        </p:nvSpPr>
        <p:spPr>
          <a:xfrm>
            <a:off x="950890" y="2296093"/>
            <a:ext cx="5379073" cy="2265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Proverbes 2.6 :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 </a:t>
            </a:r>
            <a:r>
              <a:rPr lang="fr-FR" sz="2400" dirty="0">
                <a:latin typeface="Century Gothic" panose="020B0502020202020204" pitchFamily="34" charset="0"/>
                <a:cs typeface="Arial" panose="020B0604020202020204" pitchFamily="34" charset="0"/>
              </a:rPr>
              <a:t>En effet, c'est l'Eternel qui donne la sagesse,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dirty="0">
                <a:latin typeface="Century Gothic" panose="020B0502020202020204" pitchFamily="34" charset="0"/>
                <a:cs typeface="Arial" panose="020B0604020202020204" pitchFamily="34" charset="0"/>
              </a:rPr>
              <a:t>c’est de sa bouche que sortent la connaissance et l'intelligence. »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ABE60D08-AE6C-6D41-9495-4DC5E249123D}"/>
              </a:ext>
            </a:extLst>
          </p:cNvPr>
          <p:cNvSpPr txBox="1">
            <a:spLocks/>
          </p:cNvSpPr>
          <p:nvPr/>
        </p:nvSpPr>
        <p:spPr>
          <a:xfrm>
            <a:off x="7266873" y="1600199"/>
            <a:ext cx="4925127" cy="531575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lvl="1" algn="l">
              <a:spcAft>
                <a:spcPts val="1800"/>
              </a:spcAft>
            </a:pPr>
            <a:r>
              <a:rPr lang="fr-FR" sz="2000" dirty="0"/>
              <a:t>Contexte : Femme de valeur ?</a:t>
            </a:r>
          </a:p>
          <a:p>
            <a:pPr marL="36900" lvl="1" algn="l">
              <a:buSzPct val="100000"/>
            </a:pPr>
            <a:r>
              <a:rPr lang="fr-FR" sz="2000" dirty="0"/>
              <a:t>V	Valeur			</a:t>
            </a:r>
            <a:r>
              <a:rPr lang="fr-FR" sz="2000" dirty="0">
                <a:solidFill>
                  <a:srgbClr val="99FF99"/>
                </a:solidFill>
              </a:rPr>
              <a:t>v.10, 26</a:t>
            </a:r>
          </a:p>
          <a:p>
            <a:pPr marL="36900" lvl="1" algn="l">
              <a:buSzPct val="100000"/>
            </a:pPr>
            <a:r>
              <a:rPr lang="fr-FR" sz="2000" dirty="0"/>
              <a:t>A	Action			</a:t>
            </a:r>
            <a:r>
              <a:rPr lang="fr-FR" sz="2000" dirty="0">
                <a:solidFill>
                  <a:srgbClr val="99FF99"/>
                </a:solidFill>
              </a:rPr>
              <a:t>v. 13-19, 22, 24, 27</a:t>
            </a:r>
          </a:p>
          <a:p>
            <a:pPr marL="36900" lvl="1" algn="l">
              <a:buSzPct val="100000"/>
            </a:pPr>
            <a:r>
              <a:rPr lang="fr-FR" sz="2000" dirty="0"/>
              <a:t>L	Louange		</a:t>
            </a:r>
            <a:r>
              <a:rPr lang="fr-FR" sz="2000" dirty="0">
                <a:solidFill>
                  <a:srgbClr val="99FF99"/>
                </a:solidFill>
              </a:rPr>
              <a:t>v. 28-31</a:t>
            </a:r>
            <a:r>
              <a:rPr lang="fr-FR" sz="2000" dirty="0"/>
              <a:t>	</a:t>
            </a:r>
          </a:p>
          <a:p>
            <a:pPr marL="36900" lvl="1" algn="l">
              <a:buSzPct val="100000"/>
            </a:pPr>
            <a:r>
              <a:rPr lang="fr-FR" sz="2000" dirty="0"/>
              <a:t>E	Entoure		</a:t>
            </a:r>
            <a:r>
              <a:rPr lang="fr-FR" sz="2000" dirty="0">
                <a:solidFill>
                  <a:srgbClr val="99FF99"/>
                </a:solidFill>
              </a:rPr>
              <a:t>v. 11-12, 15, 20-21</a:t>
            </a:r>
          </a:p>
          <a:p>
            <a:pPr marL="36900" lvl="1" algn="l">
              <a:buSzPct val="100000"/>
            </a:pPr>
            <a:r>
              <a:rPr lang="fr-FR" sz="2000" dirty="0"/>
              <a:t>U	Unis			</a:t>
            </a:r>
            <a:r>
              <a:rPr lang="fr-FR" sz="2000" dirty="0">
                <a:solidFill>
                  <a:srgbClr val="99FF99"/>
                </a:solidFill>
              </a:rPr>
              <a:t>v. 11-12, 23, 28-29</a:t>
            </a:r>
          </a:p>
          <a:p>
            <a:pPr marL="36900" lvl="1" algn="l">
              <a:buSzPct val="100000"/>
            </a:pPr>
            <a:r>
              <a:rPr lang="fr-FR" sz="2000" dirty="0"/>
              <a:t>R	Rayonnante 	</a:t>
            </a:r>
            <a:r>
              <a:rPr lang="fr-FR" sz="2000" dirty="0">
                <a:solidFill>
                  <a:srgbClr val="99FF99"/>
                </a:solidFill>
              </a:rPr>
              <a:t>v. 18, 30</a:t>
            </a:r>
          </a:p>
          <a:p>
            <a:pPr marL="36900" lvl="1" algn="l">
              <a:buSzPct val="100000"/>
            </a:pPr>
            <a:endParaRPr lang="fr-FR" sz="1000" b="1" dirty="0"/>
          </a:p>
          <a:p>
            <a:pPr marL="36900" lvl="1" algn="l">
              <a:buSzPct val="100000"/>
            </a:pPr>
            <a:r>
              <a:rPr lang="fr-FR" sz="2000" b="1" dirty="0"/>
              <a:t>Conclusion : </a:t>
            </a:r>
            <a:r>
              <a:rPr lang="fr-FR" sz="2000" dirty="0"/>
              <a:t>Recherchons la sagesse de Dieu, pour être à son image</a:t>
            </a:r>
          </a:p>
          <a:p>
            <a:pPr marL="36900" lvl="1" algn="l">
              <a:buSzPct val="100000"/>
            </a:pPr>
            <a:r>
              <a:rPr lang="fr-FR" sz="1600" i="1" dirty="0"/>
              <a:t>Lecture de sa parole, prière, louange, temps de communions fraternelles,…</a:t>
            </a: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1236227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32633-6175-E9F9-6369-211FF15A9B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13000"/>
          </a:blip>
          <a:srcRect b="147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ABD30D7-99CD-58FE-83AB-1C0EE32B60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***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5F578E-E150-9C74-4722-1DB79ECE2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6802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oise">
  <a:themeElements>
    <a:clrScheme name="Personnalisé 1">
      <a:dk1>
        <a:sysClr val="windowText" lastClr="000000"/>
      </a:dk1>
      <a:lt1>
        <a:sysClr val="window" lastClr="FFFFFF"/>
      </a:lt1>
      <a:dk2>
        <a:srgbClr val="212745"/>
      </a:dk2>
      <a:lt2>
        <a:srgbClr val="FFFFFF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oi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D5CBAF11-69B7-47EA-BC01-41F77058C2A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TM04033929[[fn=Ardoise]]</Template>
  <TotalTime>12878</TotalTime>
  <Words>2312</Words>
  <Application>Microsoft Office PowerPoint</Application>
  <PresentationFormat>Grand écran</PresentationFormat>
  <Paragraphs>235</Paragraphs>
  <Slides>23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Wingdings</vt:lpstr>
      <vt:lpstr>Wingdings 2</vt:lpstr>
      <vt:lpstr>Ardoise</vt:lpstr>
      <vt:lpstr>***</vt:lpstr>
      <vt:lpstr>Femme de valeur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***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***</dc:title>
  <dc:creator>Stephen Bastin</dc:creator>
  <cp:lastModifiedBy>Stephen Bastin</cp:lastModifiedBy>
  <cp:revision>41</cp:revision>
  <cp:lastPrinted>2025-01-11T10:49:22Z</cp:lastPrinted>
  <dcterms:created xsi:type="dcterms:W3CDTF">2023-11-15T12:53:34Z</dcterms:created>
  <dcterms:modified xsi:type="dcterms:W3CDTF">2025-05-24T16:20:33Z</dcterms:modified>
</cp:coreProperties>
</file>