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8" r:id="rId12"/>
    <p:sldId id="267" r:id="rId13"/>
    <p:sldId id="269" r:id="rId14"/>
    <p:sldId id="270" r:id="rId15"/>
    <p:sldId id="271"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57" d="100"/>
          <a:sy n="57" d="100"/>
        </p:scale>
        <p:origin x="1218"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11126A-EF24-DA38-28D6-A003742F629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9F0D72B-FE64-4699-BF9A-D37DE87474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8835F1D-294B-FA2C-7E29-523766779FD4}"/>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CBEDFB6F-9F53-16F6-D275-8372409FA5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E6B580-8E63-9598-9831-780C339CB5FE}"/>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3562049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C4125E-F82E-4194-90A8-66FA33C94E0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B565ADC-AE36-403C-5724-FF65D140DCF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86A749-0175-C284-074A-26BB8B4DDC52}"/>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5A49988B-95D0-E445-5411-2A3280FA15A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D844A69-0EDA-FCC6-C247-C0AE0BDD4394}"/>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601773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63A95-3BDF-90ED-94C7-00041E226E6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21099CB-1D61-8ECB-40C1-91C4CA80EF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B66CAB7-7D50-FC96-C030-5B9F7D6F882E}"/>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74D00F4C-22F7-798A-A1D7-63E43C1243F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FBD6D5-8CA3-5C51-C1F3-B80B5A0BBE4F}"/>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66403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6AD546-97F3-3782-4EDC-6BAC3F8E938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F201C94-5BAC-5FAF-0F39-701C207BEED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2BE999F-A260-E80D-1A9D-861C95680D2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5C86754-AEB9-EFA3-4D09-90A157A6A4AF}"/>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6" name="Espace réservé du pied de page 5">
            <a:extLst>
              <a:ext uri="{FF2B5EF4-FFF2-40B4-BE49-F238E27FC236}">
                <a16:creationId xmlns:a16="http://schemas.microsoft.com/office/drawing/2014/main" id="{DF4F6436-E6CC-1AC1-3CB0-11E743BB3BB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BF07494-E8EE-4208-D682-956E08C2D700}"/>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858718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E8A907-F284-A082-0DBF-953467D3E4B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CE87D83-17B6-8B96-7EE4-D35D45C68C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A7E2CD3-DA4C-A07F-E2F4-36AD588EE94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F0FA83C-EBCA-4023-E9C9-4EADDA4CA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354E919-6DA9-462C-95D2-FB204B6CFBA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01583D7-20B3-E8D3-DA5C-3817B5F5277A}"/>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8" name="Espace réservé du pied de page 7">
            <a:extLst>
              <a:ext uri="{FF2B5EF4-FFF2-40B4-BE49-F238E27FC236}">
                <a16:creationId xmlns:a16="http://schemas.microsoft.com/office/drawing/2014/main" id="{8BBC5032-11FB-5941-180D-BFB43BD525B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F468C42-8550-E60A-20D7-E617F78D4A27}"/>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244006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94A889-3891-5506-F5BB-882447A158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440295E-9D8F-E013-74D8-5E810CA834BD}"/>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4" name="Espace réservé du pied de page 3">
            <a:extLst>
              <a:ext uri="{FF2B5EF4-FFF2-40B4-BE49-F238E27FC236}">
                <a16:creationId xmlns:a16="http://schemas.microsoft.com/office/drawing/2014/main" id="{64FE57E0-CC0A-4E75-EE0F-06C97D6106B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36A75F3-33B6-87D8-A3BA-BC45DA9234F1}"/>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1918073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5671E70-6DBC-C01B-16A3-A5878CA90661}"/>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3" name="Espace réservé du pied de page 2">
            <a:extLst>
              <a:ext uri="{FF2B5EF4-FFF2-40B4-BE49-F238E27FC236}">
                <a16:creationId xmlns:a16="http://schemas.microsoft.com/office/drawing/2014/main" id="{C489CBC1-03B2-02FA-CDBA-60C39B9C1C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4BD586C-DA7B-AD29-8A23-82DFE5AFF9C3}"/>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1762963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29FC9B-E69E-6CF1-4399-24C219417BC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356463E-5E19-D39A-D60B-6803FD747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1FAE9ED-6FA9-D95E-1406-B7C7B1A302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CE7140B-3914-E016-1269-5BF17EB5E2D9}"/>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6" name="Espace réservé du pied de page 5">
            <a:extLst>
              <a:ext uri="{FF2B5EF4-FFF2-40B4-BE49-F238E27FC236}">
                <a16:creationId xmlns:a16="http://schemas.microsoft.com/office/drawing/2014/main" id="{91FF23DB-756B-9440-93D2-64167D086F0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29B7905-8A80-6A87-6290-F1E2465B35AC}"/>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3521831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DF46DF-4B04-4B4C-06ED-FFDA7CC9002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44E62F5-F5B1-16E1-06E0-2357626B23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E52A5BC-13D5-7E5F-8F03-28575E484C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80C9041-A577-118D-460B-DFC6A3B0973C}"/>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6" name="Espace réservé du pied de page 5">
            <a:extLst>
              <a:ext uri="{FF2B5EF4-FFF2-40B4-BE49-F238E27FC236}">
                <a16:creationId xmlns:a16="http://schemas.microsoft.com/office/drawing/2014/main" id="{103A19F4-3AF0-634F-5D09-00261CA202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A6C516E-2D91-A8EF-CDBD-0FD44E87D463}"/>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2671600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DB5121-236C-4FC5-3E6F-DCA400D8C07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F5B2517-E94D-859F-84CA-686463551A8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549C43F-7395-DC44-A12D-53EE31CC27D8}"/>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FBCFAE9A-4C2A-C750-A35B-049AB73000E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D9489F0-164E-014E-DC65-9C4086309045}"/>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2070972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4B802AF-EB02-2BE4-104B-0BAED1F12F6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B1C8D41-23FB-E6BD-BCA6-B15FF37B198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A5DF55-908C-C45E-C777-A625E6A92637}"/>
              </a:ext>
            </a:extLst>
          </p:cNvPr>
          <p:cNvSpPr>
            <a:spLocks noGrp="1"/>
          </p:cNvSpPr>
          <p:nvPr>
            <p:ph type="dt" sz="half" idx="10"/>
          </p:nvPr>
        </p:nvSpPr>
        <p:spPr/>
        <p:txBody>
          <a:bodyPr/>
          <a:lstStyle/>
          <a:p>
            <a:fld id="{BA4BCF7A-282A-47C2-8614-62B3BCDDD849}"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87293025-C73B-752F-47E4-F327C48F2F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479447-53DE-A96B-F01D-DB517A9934CA}"/>
              </a:ext>
            </a:extLst>
          </p:cNvPr>
          <p:cNvSpPr>
            <a:spLocks noGrp="1"/>
          </p:cNvSpPr>
          <p:nvPr>
            <p:ph type="sldNum" sz="quarter" idx="12"/>
          </p:nvPr>
        </p:nvSpPr>
        <p:spPr/>
        <p:txBody>
          <a:bodyPr/>
          <a:lstStyle/>
          <a:p>
            <a:fld id="{707D7ED6-B1B8-47C8-9ECC-7F5C70172AA0}" type="slidenum">
              <a:rPr lang="fr-FR" smtClean="0"/>
              <a:t>‹N°›</a:t>
            </a:fld>
            <a:endParaRPr lang="fr-FR"/>
          </a:p>
        </p:txBody>
      </p:sp>
    </p:spTree>
    <p:extLst>
      <p:ext uri="{BB962C8B-B14F-4D97-AF65-F5344CB8AC3E}">
        <p14:creationId xmlns:p14="http://schemas.microsoft.com/office/powerpoint/2010/main" val="2075969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8190832-85D6-DEEB-9DDE-91EFC87F36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CDA17E-616A-8F26-C151-62194051CD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AAD48B4-76D7-5E3C-3A88-63F6D7EC71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4BCF7A-282A-47C2-8614-62B3BCDDD849}"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2E36C9A6-FFA6-3762-5AC1-251D76F975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B11752B-0775-AF56-0EF5-0A520E21B8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7D7ED6-B1B8-47C8-9ECC-7F5C70172AA0}" type="slidenum">
              <a:rPr lang="fr-FR" smtClean="0"/>
              <a:t>‹N°›</a:t>
            </a:fld>
            <a:endParaRPr lang="fr-FR"/>
          </a:p>
        </p:txBody>
      </p:sp>
    </p:spTree>
    <p:extLst>
      <p:ext uri="{BB962C8B-B14F-4D97-AF65-F5344CB8AC3E}">
        <p14:creationId xmlns:p14="http://schemas.microsoft.com/office/powerpoint/2010/main" val="395357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01C79F-4EF8-D35A-9F42-229C75A4E9A0}"/>
              </a:ext>
            </a:extLst>
          </p:cNvPr>
          <p:cNvSpPr>
            <a:spLocks noGrp="1"/>
          </p:cNvSpPr>
          <p:nvPr>
            <p:ph type="ctrTitle"/>
          </p:nvPr>
        </p:nvSpPr>
        <p:spPr>
          <a:xfrm>
            <a:off x="1524000" y="1699879"/>
            <a:ext cx="9144000" cy="2387600"/>
          </a:xfrm>
        </p:spPr>
        <p:txBody>
          <a:bodyPr>
            <a:normAutofit/>
          </a:bodyPr>
          <a:lstStyle/>
          <a:p>
            <a:r>
              <a:rPr lang="fr-FR" sz="8800" dirty="0">
                <a:solidFill>
                  <a:schemeClr val="bg1"/>
                </a:solidFill>
              </a:rPr>
              <a:t>***</a:t>
            </a:r>
          </a:p>
        </p:txBody>
      </p:sp>
    </p:spTree>
    <p:extLst>
      <p:ext uri="{BB962C8B-B14F-4D97-AF65-F5344CB8AC3E}">
        <p14:creationId xmlns:p14="http://schemas.microsoft.com/office/powerpoint/2010/main" val="1425230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AC033A-3B49-D820-AA3F-EA0E613036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CC6F6E-9635-B4DE-7A97-812818D02A95}"/>
              </a:ext>
            </a:extLst>
          </p:cNvPr>
          <p:cNvSpPr>
            <a:spLocks noGrp="1"/>
          </p:cNvSpPr>
          <p:nvPr>
            <p:ph type="ctrTitle"/>
          </p:nvPr>
        </p:nvSpPr>
        <p:spPr>
          <a:xfrm>
            <a:off x="1437372" y="1141614"/>
            <a:ext cx="9144000" cy="2387600"/>
          </a:xfrm>
        </p:spPr>
        <p:txBody>
          <a:bodyPr>
            <a:normAutofit/>
          </a:bodyPr>
          <a:lstStyle/>
          <a:p>
            <a:r>
              <a:rPr lang="fr-FR" sz="8800" i="1" dirty="0">
                <a:solidFill>
                  <a:srgbClr val="FFC000"/>
                </a:solidFill>
              </a:rPr>
              <a:t>C’est la fête</a:t>
            </a:r>
            <a:br>
              <a:rPr lang="fr-FR" sz="8800" i="1" dirty="0">
                <a:solidFill>
                  <a:srgbClr val="FFC000"/>
                </a:solidFill>
              </a:rPr>
            </a:br>
            <a:r>
              <a:rPr lang="fr-FR" sz="4800" i="1" dirty="0">
                <a:solidFill>
                  <a:srgbClr val="FFFF00"/>
                </a:solidFill>
              </a:rPr>
              <a:t>Ps 98</a:t>
            </a:r>
            <a:endParaRPr lang="fr-FR" sz="8800" i="1" dirty="0">
              <a:solidFill>
                <a:srgbClr val="FFFF00"/>
              </a:solidFill>
            </a:endParaRPr>
          </a:p>
        </p:txBody>
      </p:sp>
    </p:spTree>
    <p:extLst>
      <p:ext uri="{BB962C8B-B14F-4D97-AF65-F5344CB8AC3E}">
        <p14:creationId xmlns:p14="http://schemas.microsoft.com/office/powerpoint/2010/main" val="2007066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3BFB2B-7A76-C909-142C-4797CDAF08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47AC2B-006A-8F6F-BC50-91A687984AEE}"/>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AA7EFF26-989C-C8C2-449A-0A93085D2594}"/>
              </a:ext>
            </a:extLst>
          </p:cNvPr>
          <p:cNvSpPr txBox="1"/>
          <p:nvPr/>
        </p:nvSpPr>
        <p:spPr>
          <a:xfrm>
            <a:off x="154003" y="1501541"/>
            <a:ext cx="11896825" cy="4647426"/>
          </a:xfrm>
          <a:prstGeom prst="rect">
            <a:avLst/>
          </a:prstGeom>
          <a:noFill/>
        </p:spPr>
        <p:txBody>
          <a:bodyPr wrap="square" rtlCol="0">
            <a:spAutoFit/>
          </a:bodyPr>
          <a:lstStyle/>
          <a:p>
            <a:pPr marL="400050" indent="-400050">
              <a:buAutoNum type="romanUcPeriod"/>
            </a:pPr>
            <a:r>
              <a:rPr lang="fr-FR" sz="4000" dirty="0">
                <a:solidFill>
                  <a:srgbClr val="FFC000"/>
                </a:solidFill>
              </a:rPr>
              <a:t>Contexte</a:t>
            </a:r>
          </a:p>
          <a:p>
            <a:pPr marL="400050" indent="-400050">
              <a:buAutoNum type="romanUcPeriod"/>
            </a:pPr>
            <a:endParaRPr lang="fr-FR" dirty="0">
              <a:solidFill>
                <a:schemeClr val="bg1"/>
              </a:solidFill>
            </a:endParaRPr>
          </a:p>
          <a:p>
            <a:r>
              <a:rPr lang="fr-FR" sz="4400" dirty="0">
                <a:solidFill>
                  <a:schemeClr val="bg1"/>
                </a:solidFill>
              </a:rPr>
              <a:t>* Ce Psaume sans auteur désigné.</a:t>
            </a:r>
          </a:p>
          <a:p>
            <a:r>
              <a:rPr lang="fr-FR" sz="4400" dirty="0">
                <a:solidFill>
                  <a:schemeClr val="bg1"/>
                </a:solidFill>
              </a:rPr>
              <a:t>* Psaume faisant partie des psaumes du « chant                   	du Règne ». </a:t>
            </a:r>
          </a:p>
          <a:p>
            <a:r>
              <a:rPr lang="fr-FR" sz="4400" dirty="0">
                <a:solidFill>
                  <a:schemeClr val="bg1"/>
                </a:solidFill>
              </a:rPr>
              <a:t>* Hymne à la gloire de Dieu, qui règne 	éternellement. </a:t>
            </a:r>
          </a:p>
          <a:p>
            <a:endParaRPr lang="fr-FR" dirty="0">
              <a:solidFill>
                <a:schemeClr val="bg1"/>
              </a:solidFill>
            </a:endParaRPr>
          </a:p>
        </p:txBody>
      </p:sp>
    </p:spTree>
    <p:extLst>
      <p:ext uri="{BB962C8B-B14F-4D97-AF65-F5344CB8AC3E}">
        <p14:creationId xmlns:p14="http://schemas.microsoft.com/office/powerpoint/2010/main" val="2537916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6F89AE3-0C1A-96CE-23C7-A91021EA9D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E95A38-4F15-21AC-5070-9F7D73CCB3F2}"/>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57E00C8A-587B-9423-1F19-C567F9A32782}"/>
              </a:ext>
            </a:extLst>
          </p:cNvPr>
          <p:cNvSpPr txBox="1"/>
          <p:nvPr/>
        </p:nvSpPr>
        <p:spPr>
          <a:xfrm>
            <a:off x="154003" y="1501541"/>
            <a:ext cx="12037997" cy="4893647"/>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r>
              <a:rPr lang="fr-FR" sz="4000" dirty="0">
                <a:solidFill>
                  <a:srgbClr val="FFC000"/>
                </a:solidFill>
              </a:rPr>
              <a:t>II. Une fête commémorative d’un peuple</a:t>
            </a:r>
          </a:p>
          <a:p>
            <a:r>
              <a:rPr lang="fr-FR" sz="4000" dirty="0">
                <a:solidFill>
                  <a:schemeClr val="bg1"/>
                </a:solidFill>
              </a:rPr>
              <a:t>	a. </a:t>
            </a:r>
            <a:r>
              <a:rPr lang="fr-FR" sz="3200" i="1" dirty="0">
                <a:solidFill>
                  <a:schemeClr val="bg1"/>
                </a:solidFill>
              </a:rPr>
              <a:t>Un appel à chanter la Grâce et les merveilles de Dieu</a:t>
            </a:r>
            <a:endParaRPr lang="fr-FR" i="1" dirty="0">
              <a:solidFill>
                <a:srgbClr val="FFFF00"/>
              </a:solidFill>
            </a:endParaRPr>
          </a:p>
          <a:p>
            <a:endParaRPr lang="fr-FR" i="1" dirty="0">
              <a:solidFill>
                <a:srgbClr val="FFFF00"/>
              </a:solidFill>
            </a:endParaRPr>
          </a:p>
          <a:p>
            <a:r>
              <a:rPr lang="fr-FR" sz="4000" dirty="0">
                <a:solidFill>
                  <a:srgbClr val="FFFF00"/>
                </a:solidFill>
              </a:rPr>
              <a:t>Ps 98 1 </a:t>
            </a:r>
          </a:p>
          <a:p>
            <a:r>
              <a:rPr lang="fr-FR" sz="4000" dirty="0">
                <a:solidFill>
                  <a:srgbClr val="FFFF00"/>
                </a:solidFill>
              </a:rPr>
              <a:t>« 1 Psaume. Chantez en l'honneur de l'Eternel un cantique nouveau, car il a fait des merveilles ! Sa main droite et son bras saint lui ont assuré la victoire. » </a:t>
            </a:r>
            <a:endParaRPr lang="fr-FR" sz="4000" i="1" dirty="0">
              <a:solidFill>
                <a:srgbClr val="FFFF00"/>
              </a:solidFill>
            </a:endParaRPr>
          </a:p>
          <a:p>
            <a:r>
              <a:rPr lang="fr-FR" i="1" dirty="0">
                <a:solidFill>
                  <a:schemeClr val="bg1"/>
                </a:solidFill>
              </a:rPr>
              <a:t>   </a:t>
            </a:r>
          </a:p>
          <a:p>
            <a:endParaRPr lang="fr-FR" i="1" dirty="0">
              <a:solidFill>
                <a:schemeClr val="bg1"/>
              </a:solidFill>
            </a:endParaRPr>
          </a:p>
        </p:txBody>
      </p:sp>
    </p:spTree>
    <p:extLst>
      <p:ext uri="{BB962C8B-B14F-4D97-AF65-F5344CB8AC3E}">
        <p14:creationId xmlns:p14="http://schemas.microsoft.com/office/powerpoint/2010/main" val="2979857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66AC3D8-D374-4F7D-DE02-DFD5681084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3C1200-19B7-3F38-1D6B-EC790273FC42}"/>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C590C27F-9FDA-E664-80A4-8A2736132C15}"/>
              </a:ext>
            </a:extLst>
          </p:cNvPr>
          <p:cNvSpPr txBox="1"/>
          <p:nvPr/>
        </p:nvSpPr>
        <p:spPr>
          <a:xfrm>
            <a:off x="154003" y="1501541"/>
            <a:ext cx="11896825" cy="3847207"/>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r>
              <a:rPr lang="fr-FR" sz="4000" dirty="0">
                <a:solidFill>
                  <a:srgbClr val="FFC000"/>
                </a:solidFill>
              </a:rPr>
              <a:t>II. Une fête commémorative d’un peuple</a:t>
            </a:r>
          </a:p>
          <a:p>
            <a:r>
              <a:rPr lang="fr-FR" sz="4000" dirty="0">
                <a:solidFill>
                  <a:schemeClr val="bg1"/>
                </a:solidFill>
              </a:rPr>
              <a:t>	a. </a:t>
            </a:r>
            <a:r>
              <a:rPr lang="fr-FR" sz="3200" i="1" dirty="0">
                <a:solidFill>
                  <a:schemeClr val="bg1"/>
                </a:solidFill>
              </a:rPr>
              <a:t>Un appel à chanter la Grâce et les merveilles de Dieu</a:t>
            </a:r>
            <a:endParaRPr lang="fr-FR" i="1" dirty="0">
              <a:solidFill>
                <a:srgbClr val="FFFF00"/>
              </a:solidFill>
            </a:endParaRPr>
          </a:p>
          <a:p>
            <a:endParaRPr lang="fr-FR" sz="3200" i="1" dirty="0">
              <a:solidFill>
                <a:srgbClr val="FFFF00"/>
              </a:solidFill>
            </a:endParaRPr>
          </a:p>
          <a:p>
            <a:r>
              <a:rPr lang="fr-FR" sz="3200" i="1" dirty="0">
                <a:solidFill>
                  <a:schemeClr val="bg1"/>
                </a:solidFill>
              </a:rPr>
              <a:t>  - Un appel à chanter à Dieu</a:t>
            </a:r>
          </a:p>
          <a:p>
            <a:r>
              <a:rPr lang="fr-FR" sz="3200" i="1" dirty="0">
                <a:solidFill>
                  <a:schemeClr val="bg1"/>
                </a:solidFill>
              </a:rPr>
              <a:t>  - Un peuple qui doit se souvenir des Grâces de Dieu</a:t>
            </a:r>
          </a:p>
          <a:p>
            <a:r>
              <a:rPr lang="fr-FR" sz="3200" i="1" dirty="0">
                <a:solidFill>
                  <a:schemeClr val="bg1"/>
                </a:solidFill>
              </a:rPr>
              <a:t>  - Nous devons apprendre à nous réjouir, comme le peuple d’Israël  </a:t>
            </a:r>
          </a:p>
          <a:p>
            <a:endParaRPr lang="fr-FR" i="1" dirty="0">
              <a:solidFill>
                <a:schemeClr val="bg1"/>
              </a:solidFill>
            </a:endParaRPr>
          </a:p>
        </p:txBody>
      </p:sp>
    </p:spTree>
    <p:extLst>
      <p:ext uri="{BB962C8B-B14F-4D97-AF65-F5344CB8AC3E}">
        <p14:creationId xmlns:p14="http://schemas.microsoft.com/office/powerpoint/2010/main" val="1219243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D87432-77ED-A4EE-9F57-9F53DDA21D6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642B01-3282-4636-814F-5B8AC0BA755D}"/>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292DDBBE-A747-081C-535B-65EC82A9C371}"/>
              </a:ext>
            </a:extLst>
          </p:cNvPr>
          <p:cNvSpPr txBox="1"/>
          <p:nvPr/>
        </p:nvSpPr>
        <p:spPr>
          <a:xfrm>
            <a:off x="67377" y="1114084"/>
            <a:ext cx="11896825" cy="4985980"/>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r>
              <a:rPr lang="fr-FR" sz="4000" dirty="0">
                <a:solidFill>
                  <a:srgbClr val="FFC000"/>
                </a:solidFill>
              </a:rPr>
              <a:t>II. Une fête commémorative d’un peuple</a:t>
            </a:r>
          </a:p>
          <a:p>
            <a:r>
              <a:rPr lang="fr-FR" sz="4000" dirty="0">
                <a:solidFill>
                  <a:schemeClr val="bg1"/>
                </a:solidFill>
              </a:rPr>
              <a:t>	b. Un appel à célébrer son Salut</a:t>
            </a:r>
          </a:p>
          <a:p>
            <a:endParaRPr lang="fr-FR" sz="4000" i="1" dirty="0">
              <a:solidFill>
                <a:schemeClr val="bg1"/>
              </a:solidFill>
            </a:endParaRPr>
          </a:p>
          <a:p>
            <a:r>
              <a:rPr lang="fr-FR" sz="3600" dirty="0">
                <a:solidFill>
                  <a:schemeClr val="bg1"/>
                </a:solidFill>
              </a:rPr>
              <a:t>Ps 98 2-3 : </a:t>
            </a:r>
          </a:p>
          <a:p>
            <a:r>
              <a:rPr lang="fr-FR" sz="3600" dirty="0">
                <a:solidFill>
                  <a:srgbClr val="FFFF00"/>
                </a:solidFill>
              </a:rPr>
              <a:t>« L'Eternel a fait connaître son salut, il a révélé sa justice sous les yeux des nations. 3 *Il s'est souvenu de sa bonté et de sa fidélité envers la communauté d'Israël. Jusqu'aux extrémités de la terre, on a vu le salut de notre Dieu. »</a:t>
            </a:r>
            <a:endParaRPr lang="fr-FR" sz="3600" i="1" dirty="0">
              <a:solidFill>
                <a:srgbClr val="FFFF00"/>
              </a:solidFill>
            </a:endParaRPr>
          </a:p>
        </p:txBody>
      </p:sp>
    </p:spTree>
    <p:extLst>
      <p:ext uri="{BB962C8B-B14F-4D97-AF65-F5344CB8AC3E}">
        <p14:creationId xmlns:p14="http://schemas.microsoft.com/office/powerpoint/2010/main" val="3153802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1AA2974-E51D-15E3-E2CF-DD4886814B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85A851-B360-1B81-934D-F22964B8E4B3}"/>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3442F204-A617-8D8F-CA5B-2413C3042C99}"/>
              </a:ext>
            </a:extLst>
          </p:cNvPr>
          <p:cNvSpPr txBox="1"/>
          <p:nvPr/>
        </p:nvSpPr>
        <p:spPr>
          <a:xfrm>
            <a:off x="67377" y="1114084"/>
            <a:ext cx="11896825" cy="4678204"/>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r>
              <a:rPr lang="fr-FR" sz="4000" dirty="0">
                <a:solidFill>
                  <a:srgbClr val="FFC000"/>
                </a:solidFill>
              </a:rPr>
              <a:t>II. Une fête commémorative d’un peuple</a:t>
            </a:r>
          </a:p>
          <a:p>
            <a:r>
              <a:rPr lang="fr-FR" sz="4000" dirty="0">
                <a:solidFill>
                  <a:schemeClr val="bg1"/>
                </a:solidFill>
              </a:rPr>
              <a:t>	b. Un appel à célébrer son Salut</a:t>
            </a:r>
          </a:p>
          <a:p>
            <a:endParaRPr lang="fr-FR" sz="4000" dirty="0">
              <a:solidFill>
                <a:schemeClr val="bg1"/>
              </a:solidFill>
            </a:endParaRPr>
          </a:p>
          <a:p>
            <a:r>
              <a:rPr lang="fr-FR" sz="4000" dirty="0">
                <a:solidFill>
                  <a:schemeClr val="bg1"/>
                </a:solidFill>
              </a:rPr>
              <a:t> - L’appel à la réjouissance : Dieu à fait connaître son Salut,</a:t>
            </a:r>
          </a:p>
          <a:p>
            <a:r>
              <a:rPr lang="fr-FR" sz="4000" dirty="0">
                <a:solidFill>
                  <a:schemeClr val="bg1"/>
                </a:solidFill>
              </a:rPr>
              <a:t> - Dieu auteur du Salut : Dieu à la manœuvre !</a:t>
            </a:r>
          </a:p>
          <a:p>
            <a:r>
              <a:rPr lang="fr-FR" sz="4000" dirty="0">
                <a:solidFill>
                  <a:schemeClr val="bg1"/>
                </a:solidFill>
              </a:rPr>
              <a:t> - Dieu se souvient : Il fait Grâce</a:t>
            </a:r>
          </a:p>
        </p:txBody>
      </p:sp>
    </p:spTree>
    <p:extLst>
      <p:ext uri="{BB962C8B-B14F-4D97-AF65-F5344CB8AC3E}">
        <p14:creationId xmlns:p14="http://schemas.microsoft.com/office/powerpoint/2010/main" val="3891296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CFB774-351E-B9C1-57C3-B7F198866A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9EC9BF6-1F9C-E496-BD66-66FFBA52254D}"/>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E73054C1-B486-B562-022C-E49D81F88368}"/>
              </a:ext>
            </a:extLst>
          </p:cNvPr>
          <p:cNvSpPr txBox="1"/>
          <p:nvPr/>
        </p:nvSpPr>
        <p:spPr>
          <a:xfrm>
            <a:off x="67377" y="1114084"/>
            <a:ext cx="11896825" cy="4062651"/>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r>
              <a:rPr lang="fr-FR" sz="4000" dirty="0">
                <a:solidFill>
                  <a:srgbClr val="FFC000"/>
                </a:solidFill>
              </a:rPr>
              <a:t>II. Une fête commémorative d’un peuple</a:t>
            </a:r>
          </a:p>
          <a:p>
            <a:r>
              <a:rPr lang="fr-FR" sz="4000" dirty="0">
                <a:solidFill>
                  <a:schemeClr val="bg1"/>
                </a:solidFill>
              </a:rPr>
              <a:t>	b. Un appel à célébrer son Salut</a:t>
            </a:r>
          </a:p>
          <a:p>
            <a:endParaRPr lang="fr-FR" sz="4000" dirty="0">
              <a:solidFill>
                <a:schemeClr val="bg1"/>
              </a:solidFill>
            </a:endParaRPr>
          </a:p>
          <a:p>
            <a:r>
              <a:rPr lang="fr-FR" sz="4000" dirty="0">
                <a:solidFill>
                  <a:schemeClr val="bg1"/>
                </a:solidFill>
              </a:rPr>
              <a:t> - Nous sommes invités à voir le Salut de Dieu</a:t>
            </a:r>
          </a:p>
          <a:p>
            <a:r>
              <a:rPr lang="fr-FR" sz="4000" dirty="0">
                <a:solidFill>
                  <a:schemeClr val="bg1"/>
                </a:solidFill>
              </a:rPr>
              <a:t> - Nous sommes «  ceux des extrémités » de la terre</a:t>
            </a:r>
          </a:p>
          <a:p>
            <a:r>
              <a:rPr lang="fr-FR" sz="4000" dirty="0">
                <a:solidFill>
                  <a:schemeClr val="bg1"/>
                </a:solidFill>
              </a:rPr>
              <a:t> - Nous devons nous réjouir également pour cela !</a:t>
            </a:r>
          </a:p>
        </p:txBody>
      </p:sp>
    </p:spTree>
    <p:extLst>
      <p:ext uri="{BB962C8B-B14F-4D97-AF65-F5344CB8AC3E}">
        <p14:creationId xmlns:p14="http://schemas.microsoft.com/office/powerpoint/2010/main" val="1252369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309F2E7-A7E2-25D3-681A-4490077862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C620E7-AC10-86D6-0D3C-146CD68D1B00}"/>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69C90BE1-AD42-FC2F-12FA-B49B19EC4AD5}"/>
              </a:ext>
            </a:extLst>
          </p:cNvPr>
          <p:cNvSpPr txBox="1"/>
          <p:nvPr/>
        </p:nvSpPr>
        <p:spPr>
          <a:xfrm>
            <a:off x="67377" y="1041023"/>
            <a:ext cx="12124623" cy="5816977"/>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pPr marL="400050" indent="-400050">
              <a:buAutoNum type="romanUcPeriod"/>
            </a:pPr>
            <a:r>
              <a:rPr lang="fr-FR" i="1" dirty="0">
                <a:solidFill>
                  <a:schemeClr val="bg1"/>
                </a:solidFill>
              </a:rPr>
              <a:t>II. Une fête commémorative d’un peuple</a:t>
            </a:r>
          </a:p>
          <a:p>
            <a:r>
              <a:rPr lang="fr-FR" sz="4000" dirty="0">
                <a:solidFill>
                  <a:srgbClr val="FFC000"/>
                </a:solidFill>
              </a:rPr>
              <a:t>III. Une fête d’anticipation de tous les peuples</a:t>
            </a:r>
          </a:p>
          <a:p>
            <a:endParaRPr lang="fr-FR" sz="4000" dirty="0">
              <a:solidFill>
                <a:srgbClr val="FFFF00"/>
              </a:solidFill>
            </a:endParaRPr>
          </a:p>
          <a:p>
            <a:r>
              <a:rPr lang="fr-FR" sz="4000" dirty="0">
                <a:solidFill>
                  <a:schemeClr val="bg1"/>
                </a:solidFill>
              </a:rPr>
              <a:t>Ps 98 4-6 : </a:t>
            </a:r>
          </a:p>
          <a:p>
            <a:r>
              <a:rPr lang="fr-FR" sz="3600" dirty="0">
                <a:solidFill>
                  <a:srgbClr val="FFFF00"/>
                </a:solidFill>
              </a:rPr>
              <a:t>« Poussez des cris de joie en l'honneur de l'Eternel, habitants de toute la terre ! Faites éclater votre allégresse et chantez ! 5 Chantez en l'honneur de l'Eternel avec la harpe, avec la harpe, au son de tous les instruments ! 6 Au son des trompettes et du cor, poussez des cris de joie en présence du roi, de l’Eternel »</a:t>
            </a:r>
          </a:p>
        </p:txBody>
      </p:sp>
    </p:spTree>
    <p:extLst>
      <p:ext uri="{BB962C8B-B14F-4D97-AF65-F5344CB8AC3E}">
        <p14:creationId xmlns:p14="http://schemas.microsoft.com/office/powerpoint/2010/main" val="4120635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D7950B-F033-00A6-157C-057599D70B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FFD9E2-FABC-A294-3739-BA4DE60508FF}"/>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537D7D7E-5B94-9C48-B68D-37529189D754}"/>
              </a:ext>
            </a:extLst>
          </p:cNvPr>
          <p:cNvSpPr txBox="1"/>
          <p:nvPr/>
        </p:nvSpPr>
        <p:spPr>
          <a:xfrm>
            <a:off x="67377" y="1041023"/>
            <a:ext cx="12124623" cy="4401205"/>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pPr marL="400050" indent="-400050">
              <a:buAutoNum type="romanUcPeriod"/>
            </a:pPr>
            <a:r>
              <a:rPr lang="fr-FR" i="1" dirty="0">
                <a:solidFill>
                  <a:schemeClr val="bg1"/>
                </a:solidFill>
              </a:rPr>
              <a:t>II. Une fête commémorative d’un peuple</a:t>
            </a:r>
          </a:p>
          <a:p>
            <a:r>
              <a:rPr lang="fr-FR" sz="4000" dirty="0">
                <a:solidFill>
                  <a:srgbClr val="FFC000"/>
                </a:solidFill>
              </a:rPr>
              <a:t>III. Une fête d’anticipation de tous les peuples</a:t>
            </a:r>
          </a:p>
          <a:p>
            <a:endParaRPr lang="fr-FR" sz="4000" dirty="0">
              <a:solidFill>
                <a:srgbClr val="FFFF00"/>
              </a:solidFill>
            </a:endParaRPr>
          </a:p>
          <a:p>
            <a:r>
              <a:rPr lang="fr-FR" sz="4000" dirty="0">
                <a:solidFill>
                  <a:schemeClr val="bg1"/>
                </a:solidFill>
              </a:rPr>
              <a:t>* Le peuple loue Dieu pour ses bienfaits, mais 	également pour la fête à venir.</a:t>
            </a:r>
          </a:p>
          <a:p>
            <a:r>
              <a:rPr lang="fr-FR" sz="4000" dirty="0">
                <a:solidFill>
                  <a:schemeClr val="bg1"/>
                </a:solidFill>
              </a:rPr>
              <a:t> * Un jour de joie pour le peuple de Dieu : un jour, le 	Salut et la Gloire seront connus au-delà d’Israël.</a:t>
            </a:r>
          </a:p>
        </p:txBody>
      </p:sp>
    </p:spTree>
    <p:extLst>
      <p:ext uri="{BB962C8B-B14F-4D97-AF65-F5344CB8AC3E}">
        <p14:creationId xmlns:p14="http://schemas.microsoft.com/office/powerpoint/2010/main" val="2190734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3B00ED-3F3A-CEB5-BB17-68BD0F1EEF9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B68788-AA4E-E9E3-1973-FAE8154F66F8}"/>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EAF59B87-C6F7-23EF-163C-DBD4BB3EB9B9}"/>
              </a:ext>
            </a:extLst>
          </p:cNvPr>
          <p:cNvSpPr txBox="1"/>
          <p:nvPr/>
        </p:nvSpPr>
        <p:spPr>
          <a:xfrm>
            <a:off x="67377" y="1041023"/>
            <a:ext cx="12124623" cy="5016758"/>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pPr marL="400050" indent="-400050">
              <a:buAutoNum type="romanUcPeriod"/>
            </a:pPr>
            <a:r>
              <a:rPr lang="fr-FR" i="1" dirty="0">
                <a:solidFill>
                  <a:schemeClr val="bg1"/>
                </a:solidFill>
              </a:rPr>
              <a:t>II. Une fête commémorative d’un peuple</a:t>
            </a:r>
          </a:p>
          <a:p>
            <a:r>
              <a:rPr lang="fr-FR" sz="4000" dirty="0">
                <a:solidFill>
                  <a:srgbClr val="FFC000"/>
                </a:solidFill>
              </a:rPr>
              <a:t>III. Une fête d’anticipation de tous les peuples</a:t>
            </a:r>
          </a:p>
          <a:p>
            <a:endParaRPr lang="fr-FR" sz="4000" dirty="0">
              <a:solidFill>
                <a:srgbClr val="FFFF00"/>
              </a:solidFill>
            </a:endParaRPr>
          </a:p>
          <a:p>
            <a:r>
              <a:rPr lang="fr-FR" sz="4000" dirty="0">
                <a:solidFill>
                  <a:schemeClr val="bg1"/>
                </a:solidFill>
              </a:rPr>
              <a:t> * Nous aussi réjouissons nous : Jésus Revient !</a:t>
            </a:r>
          </a:p>
          <a:p>
            <a:r>
              <a:rPr lang="fr-FR" sz="4000" dirty="0">
                <a:solidFill>
                  <a:schemeClr val="bg1"/>
                </a:solidFill>
              </a:rPr>
              <a:t> * Nous étions « au dehors » mais maintenant nous  	sommes « son peuple ».</a:t>
            </a:r>
          </a:p>
          <a:p>
            <a:r>
              <a:rPr lang="fr-FR" sz="4000" dirty="0">
                <a:solidFill>
                  <a:schemeClr val="bg1"/>
                </a:solidFill>
              </a:rPr>
              <a:t>* Nous anticipons chaque jour ce moment par la 	grâce du Saint Esprit. </a:t>
            </a:r>
          </a:p>
        </p:txBody>
      </p:sp>
    </p:spTree>
    <p:extLst>
      <p:ext uri="{BB962C8B-B14F-4D97-AF65-F5344CB8AC3E}">
        <p14:creationId xmlns:p14="http://schemas.microsoft.com/office/powerpoint/2010/main" val="112803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BB2828-5413-0304-70AF-E76E699304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7EA3CF-40D7-5A5A-B353-DC6F24FA3902}"/>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514F0F45-47DD-EF5B-9240-5078FFF2339E}"/>
              </a:ext>
            </a:extLst>
          </p:cNvPr>
          <p:cNvSpPr txBox="1"/>
          <p:nvPr/>
        </p:nvSpPr>
        <p:spPr>
          <a:xfrm>
            <a:off x="67377" y="1041023"/>
            <a:ext cx="12124623" cy="4616648"/>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pPr marL="400050" indent="-400050">
              <a:buAutoNum type="romanUcPeriod"/>
            </a:pPr>
            <a:r>
              <a:rPr lang="fr-FR" i="1" dirty="0">
                <a:solidFill>
                  <a:schemeClr val="bg1"/>
                </a:solidFill>
              </a:rPr>
              <a:t>II. Une fête commémorative d’un peuple</a:t>
            </a:r>
          </a:p>
          <a:p>
            <a:pPr marL="400050" indent="-400050">
              <a:buAutoNum type="romanUcPeriod"/>
            </a:pPr>
            <a:r>
              <a:rPr lang="fr-FR" i="1" dirty="0">
                <a:solidFill>
                  <a:schemeClr val="bg1"/>
                </a:solidFill>
              </a:rPr>
              <a:t>III. Une fête d’anticipation de tous les peuples</a:t>
            </a:r>
          </a:p>
          <a:p>
            <a:r>
              <a:rPr lang="fr-FR" sz="4000" dirty="0">
                <a:solidFill>
                  <a:srgbClr val="FFC000"/>
                </a:solidFill>
              </a:rPr>
              <a:t>IV. Une fête de délivrance de la Création</a:t>
            </a:r>
          </a:p>
          <a:p>
            <a:endParaRPr lang="fr-FR" sz="3600" dirty="0">
              <a:solidFill>
                <a:srgbClr val="FFFF00"/>
              </a:solidFill>
            </a:endParaRPr>
          </a:p>
          <a:p>
            <a:r>
              <a:rPr lang="fr-FR" sz="4000" dirty="0">
                <a:solidFill>
                  <a:schemeClr val="bg1"/>
                </a:solidFill>
              </a:rPr>
              <a:t> * Le peuple invité à prendre en compte la joie finale.</a:t>
            </a:r>
          </a:p>
          <a:p>
            <a:r>
              <a:rPr lang="fr-FR" sz="4000" dirty="0">
                <a:solidFill>
                  <a:schemeClr val="bg1"/>
                </a:solidFill>
              </a:rPr>
              <a:t> * Une réalité de la glorieuse délivrance de la Création.</a:t>
            </a:r>
          </a:p>
          <a:p>
            <a:r>
              <a:rPr lang="fr-FR" sz="4000" dirty="0">
                <a:solidFill>
                  <a:schemeClr val="bg1"/>
                </a:solidFill>
              </a:rPr>
              <a:t> * Nous sommes aussi concernés par cette victoire qui 	arrive =&gt; c’est une belle promesse. </a:t>
            </a:r>
          </a:p>
        </p:txBody>
      </p:sp>
    </p:spTree>
    <p:extLst>
      <p:ext uri="{BB962C8B-B14F-4D97-AF65-F5344CB8AC3E}">
        <p14:creationId xmlns:p14="http://schemas.microsoft.com/office/powerpoint/2010/main" val="1695257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1811108-BDD1-A61C-64A8-8ABE7F3C6F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3744BE-C9E1-27E4-B387-48F84932E16A}"/>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2B108785-15B5-0495-A7CE-F3DEEB10F829}"/>
              </a:ext>
            </a:extLst>
          </p:cNvPr>
          <p:cNvSpPr txBox="1"/>
          <p:nvPr/>
        </p:nvSpPr>
        <p:spPr>
          <a:xfrm>
            <a:off x="67377" y="1041023"/>
            <a:ext cx="12124623" cy="6032421"/>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pPr marL="400050" indent="-400050">
              <a:buAutoNum type="romanUcPeriod"/>
            </a:pPr>
            <a:r>
              <a:rPr lang="fr-FR" i="1" dirty="0">
                <a:solidFill>
                  <a:schemeClr val="bg1"/>
                </a:solidFill>
              </a:rPr>
              <a:t>II. Une fête commémorative d’un peuple</a:t>
            </a:r>
          </a:p>
          <a:p>
            <a:pPr marL="400050" indent="-400050">
              <a:buAutoNum type="romanUcPeriod"/>
            </a:pPr>
            <a:r>
              <a:rPr lang="fr-FR" i="1" dirty="0">
                <a:solidFill>
                  <a:schemeClr val="bg1"/>
                </a:solidFill>
              </a:rPr>
              <a:t>III. Une fête d’anticipation de tous les peuples</a:t>
            </a:r>
          </a:p>
          <a:p>
            <a:r>
              <a:rPr lang="fr-FR" sz="4000" dirty="0">
                <a:solidFill>
                  <a:srgbClr val="FFC000"/>
                </a:solidFill>
              </a:rPr>
              <a:t>IV. Une fête de délivrance de la Création</a:t>
            </a:r>
          </a:p>
          <a:p>
            <a:endParaRPr lang="fr-FR" sz="3600" dirty="0">
              <a:solidFill>
                <a:srgbClr val="FFFF00"/>
              </a:solidFill>
            </a:endParaRPr>
          </a:p>
          <a:p>
            <a:r>
              <a:rPr lang="fr-FR" sz="3600" dirty="0">
                <a:solidFill>
                  <a:schemeClr val="bg1"/>
                </a:solidFill>
              </a:rPr>
              <a:t>Ps 98 7-9 : </a:t>
            </a:r>
          </a:p>
          <a:p>
            <a:r>
              <a:rPr lang="fr-FR" sz="3600" dirty="0">
                <a:solidFill>
                  <a:srgbClr val="FFFF00"/>
                </a:solidFill>
              </a:rPr>
              <a:t>« Que la mer retentisse avec tout ce qu'elle contient, le monde et ceux qui l'habitent, que les fleuves battent des mains, qu'avec eux les montagnes poussent des cris de joie devant l'Eternel, car il vient pour juger la terre. Il jugera le monde avec justice, et les peuples avec droiture. » </a:t>
            </a:r>
          </a:p>
          <a:p>
            <a:r>
              <a:rPr lang="fr-FR" sz="4000" dirty="0">
                <a:solidFill>
                  <a:schemeClr val="bg1"/>
                </a:solidFill>
              </a:rPr>
              <a:t> </a:t>
            </a:r>
          </a:p>
        </p:txBody>
      </p:sp>
    </p:spTree>
    <p:extLst>
      <p:ext uri="{BB962C8B-B14F-4D97-AF65-F5344CB8AC3E}">
        <p14:creationId xmlns:p14="http://schemas.microsoft.com/office/powerpoint/2010/main" val="528261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37670F6-68FD-3DE3-B4D7-804E63DED7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F82513-B58B-72A9-A6D6-5910497C1424}"/>
              </a:ext>
            </a:extLst>
          </p:cNvPr>
          <p:cNvSpPr>
            <a:spLocks noGrp="1"/>
          </p:cNvSpPr>
          <p:nvPr>
            <p:ph type="ctrTitle"/>
          </p:nvPr>
        </p:nvSpPr>
        <p:spPr>
          <a:xfrm>
            <a:off x="67377" y="0"/>
            <a:ext cx="12124623" cy="885524"/>
          </a:xfrm>
        </p:spPr>
        <p:txBody>
          <a:bodyPr>
            <a:normAutofit/>
          </a:bodyPr>
          <a:lstStyle/>
          <a:p>
            <a:pPr algn="l"/>
            <a:r>
              <a:rPr lang="fr-FR" sz="4800" i="1" dirty="0">
                <a:solidFill>
                  <a:srgbClr val="FFC000"/>
                </a:solidFill>
              </a:rPr>
              <a:t>C’est la fête, Ps 98</a:t>
            </a:r>
          </a:p>
        </p:txBody>
      </p:sp>
      <p:sp>
        <p:nvSpPr>
          <p:cNvPr id="3" name="ZoneTexte 2">
            <a:extLst>
              <a:ext uri="{FF2B5EF4-FFF2-40B4-BE49-F238E27FC236}">
                <a16:creationId xmlns:a16="http://schemas.microsoft.com/office/drawing/2014/main" id="{DE3AC852-4064-E429-36B8-A78DA5D50DA5}"/>
              </a:ext>
            </a:extLst>
          </p:cNvPr>
          <p:cNvSpPr txBox="1"/>
          <p:nvPr/>
        </p:nvSpPr>
        <p:spPr>
          <a:xfrm>
            <a:off x="-1" y="1041023"/>
            <a:ext cx="12192001" cy="6124754"/>
          </a:xfrm>
          <a:prstGeom prst="rect">
            <a:avLst/>
          </a:prstGeom>
          <a:noFill/>
        </p:spPr>
        <p:txBody>
          <a:bodyPr wrap="square" rtlCol="0">
            <a:spAutoFit/>
          </a:bodyPr>
          <a:lstStyle/>
          <a:p>
            <a:pPr marL="400050" indent="-400050">
              <a:buAutoNum type="romanUcPeriod"/>
            </a:pPr>
            <a:r>
              <a:rPr lang="fr-FR" i="1" dirty="0">
                <a:solidFill>
                  <a:schemeClr val="bg1"/>
                </a:solidFill>
              </a:rPr>
              <a:t>Contexte</a:t>
            </a:r>
          </a:p>
          <a:p>
            <a:pPr marL="400050" indent="-400050">
              <a:buAutoNum type="romanUcPeriod"/>
            </a:pPr>
            <a:r>
              <a:rPr lang="fr-FR" i="1" dirty="0">
                <a:solidFill>
                  <a:schemeClr val="bg1"/>
                </a:solidFill>
              </a:rPr>
              <a:t>II. Une fête commémorative d’un peuple</a:t>
            </a:r>
          </a:p>
          <a:p>
            <a:pPr marL="400050" indent="-400050">
              <a:buAutoNum type="romanUcPeriod"/>
            </a:pPr>
            <a:r>
              <a:rPr lang="fr-FR" i="1" dirty="0">
                <a:solidFill>
                  <a:schemeClr val="bg1"/>
                </a:solidFill>
              </a:rPr>
              <a:t>III. Une fête d’anticipation de tous les peuples</a:t>
            </a:r>
          </a:p>
          <a:p>
            <a:r>
              <a:rPr lang="fr-FR" i="1" dirty="0">
                <a:solidFill>
                  <a:schemeClr val="bg1"/>
                </a:solidFill>
              </a:rPr>
              <a:t>IV. Une fête de délivrance de la Création</a:t>
            </a:r>
          </a:p>
          <a:p>
            <a:r>
              <a:rPr lang="fr-FR" sz="4000" dirty="0">
                <a:solidFill>
                  <a:srgbClr val="FFC000"/>
                </a:solidFill>
              </a:rPr>
              <a:t>V. Conclusion</a:t>
            </a:r>
          </a:p>
          <a:p>
            <a:endParaRPr lang="fr-FR" sz="4000" dirty="0">
              <a:solidFill>
                <a:srgbClr val="FFC000"/>
              </a:solidFill>
            </a:endParaRPr>
          </a:p>
          <a:p>
            <a:r>
              <a:rPr lang="fr-FR" sz="4000" dirty="0">
                <a:solidFill>
                  <a:schemeClr val="bg1"/>
                </a:solidFill>
              </a:rPr>
              <a:t> * Un beau psaume qui nous appelle à la fête.</a:t>
            </a:r>
          </a:p>
          <a:p>
            <a:r>
              <a:rPr lang="fr-FR" sz="4000" dirty="0">
                <a:solidFill>
                  <a:schemeClr val="bg1"/>
                </a:solidFill>
              </a:rPr>
              <a:t> * Une fête de la délivrance, du Salut, de la Rédemption et de la Délivrance finale</a:t>
            </a:r>
          </a:p>
          <a:p>
            <a:r>
              <a:rPr lang="fr-FR" sz="4000" dirty="0">
                <a:solidFill>
                  <a:schemeClr val="bg1"/>
                </a:solidFill>
              </a:rPr>
              <a:t> * Soyons dans la joie alors ! </a:t>
            </a:r>
          </a:p>
          <a:p>
            <a:endParaRPr lang="fr-FR" sz="3600" dirty="0">
              <a:solidFill>
                <a:srgbClr val="FFFF00"/>
              </a:solidFill>
            </a:endParaRPr>
          </a:p>
          <a:p>
            <a:r>
              <a:rPr lang="fr-FR" sz="4000" dirty="0">
                <a:solidFill>
                  <a:schemeClr val="bg1"/>
                </a:solidFill>
              </a:rPr>
              <a:t> </a:t>
            </a:r>
          </a:p>
        </p:txBody>
      </p:sp>
    </p:spTree>
    <p:extLst>
      <p:ext uri="{BB962C8B-B14F-4D97-AF65-F5344CB8AC3E}">
        <p14:creationId xmlns:p14="http://schemas.microsoft.com/office/powerpoint/2010/main" val="404972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F780ABB-B01B-2E2E-FB7A-4614DC9E4F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F27C0E-E821-6946-0A36-A2DBA82A8B27}"/>
              </a:ext>
            </a:extLst>
          </p:cNvPr>
          <p:cNvSpPr>
            <a:spLocks noGrp="1"/>
          </p:cNvSpPr>
          <p:nvPr>
            <p:ph type="ctrTitle"/>
          </p:nvPr>
        </p:nvSpPr>
        <p:spPr>
          <a:xfrm>
            <a:off x="1437372" y="1141614"/>
            <a:ext cx="9144000" cy="2387600"/>
          </a:xfrm>
        </p:spPr>
        <p:txBody>
          <a:bodyPr>
            <a:normAutofit/>
          </a:bodyPr>
          <a:lstStyle/>
          <a:p>
            <a:r>
              <a:rPr lang="fr-FR" sz="8800" i="1" dirty="0">
                <a:solidFill>
                  <a:srgbClr val="FFC000"/>
                </a:solidFill>
              </a:rPr>
              <a:t>C’est la fête</a:t>
            </a:r>
            <a:br>
              <a:rPr lang="fr-FR" sz="8800" i="1" dirty="0">
                <a:solidFill>
                  <a:srgbClr val="FFC000"/>
                </a:solidFill>
              </a:rPr>
            </a:br>
            <a:r>
              <a:rPr lang="fr-FR" sz="4800" i="1" dirty="0">
                <a:solidFill>
                  <a:srgbClr val="FFFF00"/>
                </a:solidFill>
              </a:rPr>
              <a:t>Ps 98</a:t>
            </a:r>
            <a:endParaRPr lang="fr-FR" sz="8800" i="1" dirty="0">
              <a:solidFill>
                <a:srgbClr val="FFFF00"/>
              </a:solidFill>
            </a:endParaRPr>
          </a:p>
        </p:txBody>
      </p:sp>
    </p:spTree>
    <p:extLst>
      <p:ext uri="{BB962C8B-B14F-4D97-AF65-F5344CB8AC3E}">
        <p14:creationId xmlns:p14="http://schemas.microsoft.com/office/powerpoint/2010/main" val="151602767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290</TotalTime>
  <Words>845</Words>
  <Application>Microsoft Office PowerPoint</Application>
  <PresentationFormat>Grand écran</PresentationFormat>
  <Paragraphs>100</Paragraphs>
  <Slides>15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15</vt:i4>
      </vt:variant>
    </vt:vector>
  </HeadingPairs>
  <TitlesOfParts>
    <vt:vector size="19" baseType="lpstr">
      <vt:lpstr>Aptos</vt:lpstr>
      <vt:lpstr>Aptos Display</vt:lpstr>
      <vt:lpstr>Arial</vt:lpstr>
      <vt:lpstr>Thème Office</vt:lpstr>
      <vt:lpstr>***</vt:lpstr>
      <vt:lpstr>C’est la fête Ps 98</vt:lpstr>
      <vt:lpstr>C’est la fête, Ps 98</vt:lpstr>
      <vt:lpstr>C’est la fête, Ps 98</vt:lpstr>
      <vt:lpstr>C’est la fête, Ps 98</vt:lpstr>
      <vt:lpstr>C’est la fête, Ps 98</vt:lpstr>
      <vt:lpstr>C’est la fête, Ps 98</vt:lpstr>
      <vt:lpstr>C’est la fête, Ps 98</vt:lpstr>
      <vt:lpstr>C’est la fête, Ps 98</vt:lpstr>
      <vt:lpstr>C’est la fête, Ps 98</vt:lpstr>
      <vt:lpstr>C’est la fête, Ps 98</vt:lpstr>
      <vt:lpstr>C’est la fête, Ps 98</vt:lpstr>
      <vt:lpstr>C’est la fête, Ps 98</vt:lpstr>
      <vt:lpstr>C’est la fête, Ps 98</vt:lpstr>
      <vt:lpstr>C’est la fête Ps 98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MCM ARSO</dc:creator>
  <cp:lastModifiedBy>M M</cp:lastModifiedBy>
  <cp:revision>15</cp:revision>
  <dcterms:created xsi:type="dcterms:W3CDTF">2025-07-12T18:38:36Z</dcterms:created>
  <dcterms:modified xsi:type="dcterms:W3CDTF">2025-07-13T02:09:07Z</dcterms:modified>
</cp:coreProperties>
</file>