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60" d="100"/>
          <a:sy n="60" d="100"/>
        </p:scale>
        <p:origin x="8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t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Auteur et date</a:t>
            </a:r>
          </a:p>
        </p:txBody>
      </p:sp>
      <p:sp>
        <p:nvSpPr>
          <p:cNvPr id="1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Titre de la présentation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ysage vert et vallonné"/>
          <p:cNvSpPr>
            <a:spLocks noGrp="1"/>
          </p:cNvSpPr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Titre de la présentation</a:t>
            </a:r>
          </a:p>
        </p:txBody>
      </p:sp>
      <p:sp>
        <p:nvSpPr>
          <p:cNvPr id="23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Auteur et date</a:t>
            </a:r>
          </a:p>
        </p:txBody>
      </p:sp>
      <p:sp>
        <p:nvSpPr>
          <p:cNvPr id="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Sous-titre de la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Titre de diapositive</a:t>
            </a:r>
          </a:p>
        </p:txBody>
      </p:sp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Pierres couvertes de mousse"/>
          <p:cNvSpPr>
            <a:spLocks noGrp="1"/>
          </p:cNvSpPr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re de diapositiv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43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diapositive</a:t>
            </a:r>
          </a:p>
        </p:txBody>
      </p:sp>
      <p:sp>
        <p:nvSpPr>
          <p:cNvPr id="44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61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diapositive</a:t>
            </a:r>
          </a:p>
        </p:txBody>
      </p:sp>
      <p:sp>
        <p:nvSpPr>
          <p:cNvPr id="62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Grosse formation rocheuse sous des nuages sombres avec une route poussiéreuse au premier plan"/>
          <p:cNvSpPr>
            <a:spLocks noGrp="1"/>
          </p:cNvSpPr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7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8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diapositive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l’ordre du jour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Titre de l’ordre du jour</a:t>
            </a:r>
          </a:p>
        </p:txBody>
      </p:sp>
      <p:sp>
        <p:nvSpPr>
          <p:cNvPr id="89" name="Sous-titre de l’ordre du jour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l’ordre du jour</a:t>
            </a:r>
          </a:p>
        </p:txBody>
      </p:sp>
      <p:sp>
        <p:nvSpPr>
          <p:cNvPr id="90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70000"/>
              </a:lnSpc>
              <a:spcBef>
                <a:spcPts val="1700"/>
              </a:spcBef>
              <a:buSzTx/>
              <a:buNone/>
              <a:defRPr sz="6000" spc="-59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indent="457200" defTabSz="825500">
              <a:lnSpc>
                <a:spcPct val="70000"/>
              </a:lnSpc>
              <a:spcBef>
                <a:spcPts val="1700"/>
              </a:spcBef>
              <a:buSzTx/>
              <a:buNone/>
              <a:defRPr sz="6000" spc="-59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indent="914400" defTabSz="825500">
              <a:lnSpc>
                <a:spcPct val="70000"/>
              </a:lnSpc>
              <a:spcBef>
                <a:spcPts val="1700"/>
              </a:spcBef>
              <a:buSzTx/>
              <a:buNone/>
              <a:defRPr sz="6000" spc="-59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indent="1371600" defTabSz="825500">
              <a:lnSpc>
                <a:spcPct val="70000"/>
              </a:lnSpc>
              <a:spcBef>
                <a:spcPts val="1700"/>
              </a:spcBef>
              <a:buSzTx/>
              <a:buNone/>
              <a:defRPr sz="6000" spc="-59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indent="1828800" defTabSz="825500">
              <a:lnSpc>
                <a:spcPct val="70000"/>
              </a:lnSpc>
              <a:spcBef>
                <a:spcPts val="1700"/>
              </a:spcBef>
              <a:buSzTx/>
              <a:buNone/>
              <a:defRPr sz="6000" spc="-59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</a:lstStyle>
          <a:p>
            <a:r>
              <a:t>Rubriques de l’ordre du jour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Données clés</a:t>
            </a:r>
          </a:p>
        </p:txBody>
      </p:sp>
      <p:sp>
        <p:nvSpPr>
          <p:cNvPr id="107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 Citation notable 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ros plan sur des plantes sauvages qui poussent entre des rochers"/>
          <p:cNvSpPr>
            <a:spLocks noGrp="1"/>
          </p:cNvSpPr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Grosse formation rocheuse sous des nuages sombres avec une route poussiéreuse au premier plan"/>
          <p:cNvSpPr>
            <a:spLocks noGrp="1"/>
          </p:cNvSpPr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Gros plan sur une plante sauvage qui pousse entre des rochers de lave"/>
          <p:cNvSpPr>
            <a:spLocks noGrp="1"/>
          </p:cNvSpPr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ascade entourée par un paysage vert et rocailleux"/>
          <p:cNvSpPr>
            <a:spLocks noGrp="1"/>
          </p:cNvSpPr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Titre de diapositive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be-standout-3d-concept-one-man-glowing-among-other-people-dark-condition_1.jpeg" descr="be-standout-3d-concept-one-man-glowing-among-other-people-dark-condition_1.jpeg"/>
          <p:cNvPicPr>
            <a:picLocks noChangeAspect="1"/>
          </p:cNvPicPr>
          <p:nvPr/>
        </p:nvPicPr>
        <p:blipFill>
          <a:blip r:embed="rId2">
            <a:alphaModFix amt="81103"/>
          </a:blip>
          <a:stretch>
            <a:fillRect/>
          </a:stretch>
        </p:blipFill>
        <p:spPr>
          <a:xfrm>
            <a:off x="25159" y="-96810"/>
            <a:ext cx="24333682" cy="1460021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Différents"/>
          <p:cNvSpPr txBox="1"/>
          <p:nvPr/>
        </p:nvSpPr>
        <p:spPr>
          <a:xfrm>
            <a:off x="9162033" y="962650"/>
            <a:ext cx="10511029" cy="2829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8000" b="1" spc="-180"/>
            </a:lvl1pPr>
          </a:lstStyle>
          <a:p>
            <a:r>
              <a:t>Différents</a:t>
            </a:r>
          </a:p>
        </p:txBody>
      </p:sp>
      <p:sp>
        <p:nvSpPr>
          <p:cNvPr id="161" name="1 Corinthiens"/>
          <p:cNvSpPr txBox="1"/>
          <p:nvPr/>
        </p:nvSpPr>
        <p:spPr>
          <a:xfrm>
            <a:off x="9270975" y="3355059"/>
            <a:ext cx="5630546" cy="1143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sz="7000"/>
            </a:lvl1pPr>
          </a:lstStyle>
          <a:p>
            <a:r>
              <a:t>1 Corinthiens </a:t>
            </a:r>
          </a:p>
        </p:txBody>
      </p:sp>
      <p:sp>
        <p:nvSpPr>
          <p:cNvPr id="162" name="≠"/>
          <p:cNvSpPr txBox="1"/>
          <p:nvPr/>
        </p:nvSpPr>
        <p:spPr>
          <a:xfrm>
            <a:off x="5759449" y="-966065"/>
            <a:ext cx="3111501" cy="6164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0" b="1" spc="-400"/>
            </a:lvl1pPr>
          </a:lstStyle>
          <a:p>
            <a:r>
              <a:t>≠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≠"/>
          <p:cNvSpPr txBox="1"/>
          <p:nvPr/>
        </p:nvSpPr>
        <p:spPr>
          <a:xfrm>
            <a:off x="-396240" y="-584715"/>
            <a:ext cx="2062481" cy="4044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26000" b="1" spc="-260">
                <a:solidFill>
                  <a:srgbClr val="434343"/>
                </a:solidFill>
              </a:defRPr>
            </a:lvl1pPr>
          </a:lstStyle>
          <a:p>
            <a:r>
              <a:t>≠</a:t>
            </a:r>
          </a:p>
        </p:txBody>
      </p:sp>
      <p:sp>
        <p:nvSpPr>
          <p:cNvPr id="165" name="1 Corinthiens 16.5-24"/>
          <p:cNvSpPr txBox="1"/>
          <p:nvPr/>
        </p:nvSpPr>
        <p:spPr>
          <a:xfrm>
            <a:off x="1598320" y="1320800"/>
            <a:ext cx="9827261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825500">
              <a:lnSpc>
                <a:spcPct val="20000"/>
              </a:lnSpc>
              <a:spcBef>
                <a:spcPts val="5900"/>
              </a:spcBef>
              <a:defRPr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1 Corinthiens 16.5-24</a:t>
            </a:r>
          </a:p>
        </p:txBody>
      </p:sp>
      <p:sp>
        <p:nvSpPr>
          <p:cNvPr id="166" name="L’amour généreux d’une Église vivante"/>
          <p:cNvSpPr txBox="1"/>
          <p:nvPr/>
        </p:nvSpPr>
        <p:spPr>
          <a:xfrm>
            <a:off x="1492250" y="2830175"/>
            <a:ext cx="18173245" cy="1350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228600" algn="l" defTabSz="584200">
              <a:lnSpc>
                <a:spcPct val="80000"/>
              </a:lnSpc>
              <a:defRPr sz="10000" cap="all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t>L’amour généreux </a:t>
            </a:r>
            <a:r>
              <a:rPr lang="fr-FR"/>
              <a:t>- </a:t>
            </a:r>
            <a:r>
              <a:t>d’une Église vivante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1" animBg="1" advAuto="0"/>
      <p:bldP spid="165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journalbordvoile-2048x907.jpg" descr="journalbordvoile-2048x9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97279" y="-78986"/>
            <a:ext cx="31327339" cy="138739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≠"/>
          <p:cNvSpPr txBox="1"/>
          <p:nvPr/>
        </p:nvSpPr>
        <p:spPr>
          <a:xfrm>
            <a:off x="-396240" y="-584715"/>
            <a:ext cx="2062481" cy="4044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26000" b="1" spc="-260">
                <a:solidFill>
                  <a:srgbClr val="434343"/>
                </a:solidFill>
              </a:defRPr>
            </a:lvl1pPr>
          </a:lstStyle>
          <a:p>
            <a:r>
              <a:t>≠</a:t>
            </a:r>
          </a:p>
        </p:txBody>
      </p:sp>
      <p:sp>
        <p:nvSpPr>
          <p:cNvPr id="171" name="1-  Aimer généreusement dans ses priorités !…"/>
          <p:cNvSpPr txBox="1"/>
          <p:nvPr/>
        </p:nvSpPr>
        <p:spPr>
          <a:xfrm>
            <a:off x="1700938" y="4368800"/>
            <a:ext cx="23173203" cy="7738198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70881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825500">
              <a:lnSpc>
                <a:spcPct val="90000"/>
              </a:lnSpc>
              <a:spcBef>
                <a:spcPts val="1700"/>
              </a:spcBef>
              <a:defRPr sz="6000" spc="-59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6200" spc="-62"/>
              <a:t>1-  Aimer généreusement dans ses priorités !</a:t>
            </a:r>
            <a:r>
              <a:rPr sz="6200" spc="-62"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>
                <a:latin typeface="+mn-lt"/>
                <a:ea typeface="+mn-ea"/>
                <a:cs typeface="+mn-cs"/>
                <a:sym typeface="Helvetica Neue"/>
              </a:rPr>
              <a:t>   </a:t>
            </a:r>
          </a:p>
          <a:p>
            <a:pPr algn="l" defTabSz="825500">
              <a:lnSpc>
                <a:spcPct val="90000"/>
              </a:lnSpc>
              <a:spcBef>
                <a:spcPts val="200"/>
              </a:spcBef>
              <a:defRPr sz="6000" spc="-59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>
                <a:latin typeface="+mn-lt"/>
                <a:ea typeface="+mn-ea"/>
                <a:cs typeface="+mn-cs"/>
                <a:sym typeface="Helvetica Neue"/>
              </a:rPr>
              <a:t>     </a:t>
            </a:r>
            <a:r>
              <a:rPr>
                <a:latin typeface="Helvetica Neue Thin"/>
                <a:ea typeface="Helvetica Neue Thin"/>
                <a:cs typeface="Helvetica Neue Thin"/>
                <a:sym typeface="Helvetica Neue Thin"/>
              </a:rPr>
              <a:t>1 Co 16 v. 5-9</a:t>
            </a:r>
          </a:p>
          <a:p>
            <a:pPr algn="l" defTabSz="825500">
              <a:lnSpc>
                <a:spcPct val="90000"/>
              </a:lnSpc>
              <a:spcBef>
                <a:spcPts val="1700"/>
              </a:spcBef>
              <a:defRPr sz="6000" spc="-59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6200" spc="-62"/>
              <a:t>2-  Aimer généreusement dans le soutien des ministères !</a:t>
            </a:r>
            <a:r>
              <a:rPr sz="6200" spc="-62">
                <a:latin typeface="+mn-lt"/>
                <a:ea typeface="+mn-ea"/>
                <a:cs typeface="+mn-cs"/>
                <a:sym typeface="Helvetica Neue"/>
              </a:rPr>
              <a:t>  </a:t>
            </a:r>
            <a:r>
              <a:rPr>
                <a:latin typeface="+mn-lt"/>
                <a:ea typeface="+mn-ea"/>
                <a:cs typeface="+mn-cs"/>
                <a:sym typeface="Helvetica Neue"/>
              </a:rPr>
              <a:t>  </a:t>
            </a:r>
          </a:p>
          <a:p>
            <a:pPr algn="l" defTabSz="825500">
              <a:lnSpc>
                <a:spcPct val="90000"/>
              </a:lnSpc>
              <a:spcBef>
                <a:spcPts val="200"/>
              </a:spcBef>
              <a:defRPr sz="6000" spc="-59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     1 Co 16 v. 10-12</a:t>
            </a:r>
          </a:p>
          <a:p>
            <a:pPr algn="l" defTabSz="825500">
              <a:lnSpc>
                <a:spcPct val="90000"/>
              </a:lnSpc>
              <a:spcBef>
                <a:spcPts val="1700"/>
              </a:spcBef>
              <a:defRPr sz="6000" spc="-59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6200" spc="-62"/>
              <a:t>3-  Aimer généreusement avec courage et foi !</a:t>
            </a:r>
            <a:r>
              <a:rPr>
                <a:latin typeface="+mn-lt"/>
                <a:ea typeface="+mn-ea"/>
                <a:cs typeface="+mn-cs"/>
                <a:sym typeface="Helvetica Neue"/>
              </a:rPr>
              <a:t>    </a:t>
            </a:r>
          </a:p>
          <a:p>
            <a:pPr algn="l" defTabSz="825500">
              <a:lnSpc>
                <a:spcPct val="90000"/>
              </a:lnSpc>
              <a:spcBef>
                <a:spcPts val="200"/>
              </a:spcBef>
              <a:defRPr sz="6000" spc="-59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     1 Co 16 v. 13-14</a:t>
            </a:r>
          </a:p>
          <a:p>
            <a:pPr algn="l" defTabSz="825500">
              <a:lnSpc>
                <a:spcPct val="90000"/>
              </a:lnSpc>
              <a:spcBef>
                <a:spcPts val="1700"/>
              </a:spcBef>
              <a:defRPr sz="6000" spc="-59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6400" spc="-64"/>
              <a:t>4-  Aimer généreusement à la suite de serviteurs fidèles !</a:t>
            </a:r>
            <a:r>
              <a:rPr>
                <a:latin typeface="+mn-lt"/>
                <a:ea typeface="+mn-ea"/>
                <a:cs typeface="+mn-cs"/>
                <a:sym typeface="Helvetica Neue"/>
              </a:rPr>
              <a:t>     </a:t>
            </a:r>
          </a:p>
          <a:p>
            <a:pPr algn="l" defTabSz="825500">
              <a:lnSpc>
                <a:spcPct val="90000"/>
              </a:lnSpc>
              <a:spcBef>
                <a:spcPts val="200"/>
              </a:spcBef>
              <a:defRPr sz="6000" spc="-59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      1 Co 16 v.15-24</a:t>
            </a:r>
          </a:p>
        </p:txBody>
      </p:sp>
      <p:sp>
        <p:nvSpPr>
          <p:cNvPr id="172" name="1 Corinthiens 16.5-24"/>
          <p:cNvSpPr txBox="1"/>
          <p:nvPr/>
        </p:nvSpPr>
        <p:spPr>
          <a:xfrm>
            <a:off x="1598320" y="1320800"/>
            <a:ext cx="9827261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825500">
              <a:lnSpc>
                <a:spcPct val="20000"/>
              </a:lnSpc>
              <a:spcBef>
                <a:spcPts val="5900"/>
              </a:spcBef>
              <a:defRPr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1 Corinthiens 16.5-24</a:t>
            </a:r>
          </a:p>
        </p:txBody>
      </p:sp>
      <p:sp>
        <p:nvSpPr>
          <p:cNvPr id="173" name="L’amour généreux d’une Église vivante"/>
          <p:cNvSpPr txBox="1"/>
          <p:nvPr/>
        </p:nvSpPr>
        <p:spPr>
          <a:xfrm>
            <a:off x="1492250" y="2830175"/>
            <a:ext cx="18173245" cy="1350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228600" algn="l" defTabSz="584200">
              <a:lnSpc>
                <a:spcPct val="80000"/>
              </a:lnSpc>
              <a:defRPr sz="10000" cap="all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t>L’amour généreux </a:t>
            </a:r>
            <a:r>
              <a:rPr lang="fr-FR"/>
              <a:t>- </a:t>
            </a:r>
            <a:r>
              <a:t>d’une Église vivante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1" build="p" animBg="1" advAuto="0"/>
    </p:bldLst>
  </p:timing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Macintosh PowerPoint</Application>
  <PresentationFormat>Personnalisé</PresentationFormat>
  <Paragraphs>17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DIN Condensed Bold</vt:lpstr>
      <vt:lpstr>Helvetica Light</vt:lpstr>
      <vt:lpstr>Helvetica Neue</vt:lpstr>
      <vt:lpstr>Helvetica Neue Light</vt:lpstr>
      <vt:lpstr>Helvetica Neue Medium</vt:lpstr>
      <vt:lpstr>Helvetica Neue Thin</vt:lpstr>
      <vt:lpstr>20_BasicBlack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Josué Ludmann</cp:lastModifiedBy>
  <cp:revision>1</cp:revision>
  <dcterms:modified xsi:type="dcterms:W3CDTF">2025-07-06T06:46:23Z</dcterms:modified>
</cp:coreProperties>
</file>