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4"/>
  </p:notesMasterIdLst>
  <p:handoutMasterIdLst>
    <p:handoutMasterId r:id="rId35"/>
  </p:handoutMasterIdLst>
  <p:sldIdLst>
    <p:sldId id="260" r:id="rId2"/>
    <p:sldId id="388" r:id="rId3"/>
    <p:sldId id="257" r:id="rId4"/>
    <p:sldId id="423" r:id="rId5"/>
    <p:sldId id="424" r:id="rId6"/>
    <p:sldId id="415" r:id="rId7"/>
    <p:sldId id="417" r:id="rId8"/>
    <p:sldId id="416" r:id="rId9"/>
    <p:sldId id="409" r:id="rId10"/>
    <p:sldId id="396" r:id="rId11"/>
    <p:sldId id="413" r:id="rId12"/>
    <p:sldId id="412" r:id="rId13"/>
    <p:sldId id="398" r:id="rId14"/>
    <p:sldId id="425" r:id="rId15"/>
    <p:sldId id="400" r:id="rId16"/>
    <p:sldId id="399" r:id="rId17"/>
    <p:sldId id="406" r:id="rId18"/>
    <p:sldId id="422" r:id="rId19"/>
    <p:sldId id="421" r:id="rId20"/>
    <p:sldId id="407" r:id="rId21"/>
    <p:sldId id="404" r:id="rId22"/>
    <p:sldId id="401" r:id="rId23"/>
    <p:sldId id="408" r:id="rId24"/>
    <p:sldId id="405" r:id="rId25"/>
    <p:sldId id="426" r:id="rId26"/>
    <p:sldId id="428" r:id="rId27"/>
    <p:sldId id="427" r:id="rId28"/>
    <p:sldId id="402" r:id="rId29"/>
    <p:sldId id="418" r:id="rId30"/>
    <p:sldId id="419" r:id="rId31"/>
    <p:sldId id="411" r:id="rId32"/>
    <p:sldId id="282" r:id="rId33"/>
  </p:sldIdLst>
  <p:sldSz cx="12192000" cy="6858000"/>
  <p:notesSz cx="10234613" cy="71040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3822"/>
    <a:srgbClr val="322416"/>
    <a:srgbClr val="BC9064"/>
    <a:srgbClr val="FFFFCC"/>
    <a:srgbClr val="FFFFCD"/>
    <a:srgbClr val="FFFFF3"/>
    <a:srgbClr val="99FF99"/>
    <a:srgbClr val="CCCCFF"/>
    <a:srgbClr val="CCE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5799" autoAdjust="0"/>
  </p:normalViewPr>
  <p:slideViewPr>
    <p:cSldViewPr snapToGrid="0">
      <p:cViewPr varScale="1">
        <p:scale>
          <a:sx n="96" d="100"/>
          <a:sy n="96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r">
              <a:defRPr sz="1300"/>
            </a:lvl1pPr>
          </a:lstStyle>
          <a:p>
            <a:pPr rtl="0"/>
            <a:fld id="{F2641A86-FBF4-4831-9FF4-7B487F3492D7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r">
              <a:defRPr sz="1300"/>
            </a:lvl1pPr>
          </a:lstStyle>
          <a:p>
            <a:pPr rtl="0"/>
            <a:fld id="{ED92CB86-0DB9-4A70-B1CF-B23508471F6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4999" cy="356438"/>
          </a:xfrm>
          <a:prstGeom prst="rect">
            <a:avLst/>
          </a:prstGeom>
        </p:spPr>
        <p:txBody>
          <a:bodyPr vert="horz" lIns="99065" tIns="49533" rIns="99065" bIns="49533" rtlCol="0"/>
          <a:lstStyle>
            <a:lvl1pPr algn="r">
              <a:defRPr sz="1300"/>
            </a:lvl1pPr>
          </a:lstStyle>
          <a:p>
            <a:pPr rtl="0"/>
            <a:fld id="{1713F8BB-B1B5-4D35-A08C-A275931309FC}" type="datetime1">
              <a:rPr lang="fr-FR" smtClean="0"/>
              <a:t>13/03/2026</a:t>
            </a:fld>
            <a:endParaRPr lang="en-US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84500" y="887413"/>
            <a:ext cx="42656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5" tIns="49533" rIns="99065" bIns="49533" rtlCol="0" anchor="ctr"/>
          <a:lstStyle/>
          <a:p>
            <a:pPr rtl="0"/>
            <a:endParaRPr lang="en-US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1023462" y="3418830"/>
            <a:ext cx="8187690" cy="2797226"/>
          </a:xfrm>
          <a:prstGeom prst="rect">
            <a:avLst/>
          </a:prstGeom>
        </p:spPr>
        <p:txBody>
          <a:bodyPr vert="horz" lIns="99065" tIns="49533" rIns="99065" bIns="49533" rtlCol="0"/>
          <a:lstStyle/>
          <a:p>
            <a:pPr lvl="0" rtl="0"/>
            <a:r>
              <a:rPr lang="fr"/>
              <a:t>Modifiez les styles du texte du masque</a:t>
            </a:r>
            <a:endParaRPr lang="en-US"/>
          </a:p>
          <a:p>
            <a:pPr lvl="1" rtl="0"/>
            <a:r>
              <a:rPr lang="fr"/>
              <a:t>Deuxième niveau</a:t>
            </a:r>
          </a:p>
          <a:p>
            <a:pPr lvl="2" rtl="0"/>
            <a:r>
              <a:rPr lang="fr"/>
              <a:t>Troisième niveau</a:t>
            </a:r>
          </a:p>
          <a:p>
            <a:pPr lvl="3" rtl="0"/>
            <a:r>
              <a:rPr lang="fr"/>
              <a:t>Quatrième niveau</a:t>
            </a:r>
          </a:p>
          <a:p>
            <a:pPr lvl="4" rtl="0"/>
            <a:r>
              <a:rPr lang="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l">
              <a:defRPr sz="1300"/>
            </a:lvl1pPr>
          </a:lstStyle>
          <a:p>
            <a:pPr rtl="0"/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9" cy="356436"/>
          </a:xfrm>
          <a:prstGeom prst="rect">
            <a:avLst/>
          </a:prstGeom>
        </p:spPr>
        <p:txBody>
          <a:bodyPr vert="horz" lIns="99065" tIns="49533" rIns="99065" bIns="49533" rtlCol="0" anchor="b"/>
          <a:lstStyle>
            <a:lvl1pPr algn="r">
              <a:defRPr sz="1300"/>
            </a:lvl1pPr>
          </a:lstStyle>
          <a:p>
            <a:pPr rtl="0"/>
            <a:fld id="{9C2B151B-D7D1-48E5-8230-5AADBC794F8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48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88D24-8E8F-6DB3-C00D-EDB5FBE4A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166A2E-62D1-C651-6833-9A49EB203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3794FB-8069-9BA9-128C-30F7163FE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304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1BC9-18F8-73C8-6448-0357B1475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196E12-6D06-C6B5-D81B-1BA0BCF3D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2F6888-2A45-8638-1BA0-E8B191B28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951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FA2DA-F4C2-6864-0BA7-6EBA7CDB0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E4824A-76E7-C892-CB88-7F3C7BF19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BFE4CF-6D86-6F6A-E3C7-00D972AB0F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952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93056-9442-15F0-14AC-465C6EB6C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441FBB-C013-F2FE-0FEA-FC7C9E057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6FCF1A-6B16-FE47-0B42-340DA0494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624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988C5-F44A-ED7C-B24A-458DF6712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FA0D27-9434-1054-AA1C-C318EDE16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A8FE03-9D3C-6AB1-1A85-152C815CA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984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46A9E-CFA9-3092-A28B-F61179A0B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B22BF1-D789-734E-8993-FA4881C65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B36765-85AE-A30A-602B-207E98428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584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DC794-24BA-19BF-04EA-DE3FAA9EF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BC265C-FFAB-1515-3B24-20F8B22B0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2FCABE-57DA-4215-F1C2-842598602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620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8FF58-5C5D-70B9-A17F-0E4E6B3CE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DBEA54-B070-F0D1-4820-6C5D0D031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BB60A-AF42-8685-A36F-E92535F14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938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83BF4-5D7B-2C48-F207-2EC5E956E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9601AC-4A10-CC0E-DE5A-D182E1324E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D028CA-7A91-4A2D-F912-833BA1804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998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05828-0C0F-866D-1A25-EF299C8B7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BA4E37-8120-B41A-402B-23ABEF6FF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68B8D3-F395-6664-74FC-F8E6232CB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109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58F47-3AD1-2466-33DD-3893D3C8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59B5FA-D61C-54EB-9E68-97AAD04DF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38CEF3-FCF7-B1BB-2898-255C8BA25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126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51032-7DFB-C608-61F8-0921C6A78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B75633-136B-BF2E-F3AE-CE54EE268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FDB44B-51CB-EDD4-7883-FD256FFE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171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061B-DCD5-9B45-9788-95C03D133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52407E-E9B4-47CC-FFCE-6582A2FC85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96C425-15D0-B36B-F249-6EA955DFE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690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C537C-01CA-A8E6-75B5-8B9CDB789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4EA0A9-0AD1-6F97-CF72-BD5B7CC8C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0639FE-A20A-4C50-6989-E71A8F7EB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387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BE818-D0A6-1BFC-DBE0-36F247C5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E02F5F-998B-2DC4-E1D2-8F2D5D0E2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7EE517-ED9F-8585-21AF-2E848FD0D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420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DD1F1-17F5-EBB0-985B-9DA5167FB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1AFDCE-8CB8-D215-A989-78A3EE09F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918E7B-9DBE-9A72-1CB6-A37FB1765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559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EB09-0F4A-B6B8-05F7-05561EE08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8F23F2-C1CB-8ADA-35B8-A7CC3C3B9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E2EFA2-12A6-5695-3C8F-66CC87BFC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616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29AEB-11E1-EB06-4782-8A848DF91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13345B-6FA2-5807-8030-19189E34F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32E5E1-BDFE-D464-B2B2-D1982C966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608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26A9E-2A5C-0E25-39F2-210F002B7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F08C7C-368C-4C7C-0455-C11269D32E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8E29EA-B5A5-0535-1400-E00F3B4D9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6255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1DE3F-7FAB-EF23-09F8-54EBF052D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099FA9-E8B9-E99D-16F5-F3DE10AF4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4CFF5C-A269-EDFD-1967-2136D0328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720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5DDCA-44B1-D777-5E67-F8C44B773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0854AD-7978-0C1C-530B-A3A6EBB71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EB8248A-663E-49E4-81A6-B4D36D31D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827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0C351-F9BE-A634-8158-B7BB14BAF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88558A-D9BD-4FE7-AB7A-33DDD4B40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2DBB4C-CB66-AF3F-9FBB-9BFDEA9D8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0401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90412-24F8-CCA5-840F-DC415C48E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BA6376-F437-3157-6272-0A1C98830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DDF8E4-72B9-A285-CBBC-91306C3AC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865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9F566-8C70-F4F5-8113-8AD38DC2A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A25AF4-0804-F2B1-08BF-BC45DD83B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B86F98-5ED8-D214-CC93-EECC178EFB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9355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31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DD8250-6EB9-4233-A9DA-F70CD0164298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5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857DA8E-30E0-420D-B672-A0E9ABEDA5FD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1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42AB9A1-304F-4E0B-8C4B-329DA21BF1DC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0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C3AC9F4-8EF5-48E1-B13A-6D5F6BEEE2B7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6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862B723-2DFA-4321-94C3-AAD6BAAD0277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40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856DF4D-418F-4002-9DB0-181CC39E3E35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191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D64E47A-28B4-4ABA-890E-B2CEB52C4B4E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47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82611CC-272B-4E24-8EAD-E8D146B4CC04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pPr rtl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09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FA6B76-2CB7-4823-944F-CCA06EEECDA6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793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B40DED0-B8B7-4585-BD0E-D442DD215314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0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2745CF-3F47-4AAF-B477-473E5A7AD8E5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49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8998DB9-890F-4F3E-81A1-4FAB9DCEDF67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980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B35F887-B885-4909-AF9A-36FEF1C8B1A4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20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D31716-87E2-455B-A467-9BEB96EC6229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15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96774B7-DE4D-4D93-8CC2-972003D7476F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30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F86BDA2-3693-4524-95B9-972690BF6681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65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AADCCA8-A9F0-46C6-B0D4-E1B33F56DAD2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48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814D4ED6-5953-4AF3-B5CE-C60C427764CF}" type="datetime1">
              <a:rPr lang="fr-FR" smtClean="0"/>
              <a:t>13/03/2026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0596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32633-6175-E9F9-6369-211FF15A9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13000"/>
          </a:blip>
          <a:srcRect b="14773"/>
          <a:stretch/>
        </p:blipFill>
        <p:spPr>
          <a:xfrm>
            <a:off x="-5280" y="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ABD30D7-99CD-58FE-83AB-1C0EE32B60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***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5F578E-E150-9C74-4722-1DB79ECE2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016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EBC31F-1E87-D252-C42F-69D3E3CFA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BB8075-5BBB-1D22-F6BD-4D40C362C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3709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B482FD-C684-4DAA-AC4C-1739F51A9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9236" y="1097280"/>
            <a:ext cx="6403406" cy="4626864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fr-FR" dirty="0"/>
              <a:t>Comment cela </a:t>
            </a:r>
            <a:br>
              <a:rPr lang="fr-FR" dirty="0"/>
            </a:br>
            <a:r>
              <a:rPr lang="fr-FR" dirty="0"/>
              <a:t>a-t-il pu arriver ?</a:t>
            </a:r>
            <a:endParaRPr lang="fr" dirty="0">
              <a:latin typeface="Century Gothic" panose="020B0502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871" y="1097280"/>
            <a:ext cx="3571102" cy="4626863"/>
          </a:xfrm>
        </p:spPr>
        <p:txBody>
          <a:bodyPr rtlCol="0" anchor="ctr">
            <a:normAutofit/>
          </a:bodyPr>
          <a:lstStyle/>
          <a:p>
            <a:pPr algn="r" rtl="0"/>
            <a:r>
              <a:rPr lang="fr-FR" sz="3600" dirty="0">
                <a:latin typeface="Century Gothic" panose="020B0502020202020204" pitchFamily="34" charset="0"/>
              </a:rPr>
              <a:t>1 Rois </a:t>
            </a:r>
          </a:p>
          <a:p>
            <a:pPr algn="r" rtl="0"/>
            <a:r>
              <a:rPr lang="fr-FR" sz="3600" dirty="0">
                <a:latin typeface="Century Gothic" panose="020B0502020202020204" pitchFamily="34" charset="0"/>
              </a:rPr>
              <a:t>11.1-25</a:t>
            </a:r>
            <a:endParaRPr lang="fr" sz="36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AA738B-EDF5-4694-B25A-3488245BC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416622-ED8D-CDE8-C2F0-3ABFC15A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7F79F6-AC91-0628-1878-916A7F8B4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fr-FR" sz="2400" dirty="0"/>
              <a:t>Lecture de 1 Rois chapitre 11 versets 1 à 13</a:t>
            </a:r>
          </a:p>
        </p:txBody>
      </p:sp>
    </p:spTree>
    <p:extLst>
      <p:ext uri="{BB962C8B-B14F-4D97-AF65-F5344CB8AC3E}">
        <p14:creationId xmlns:p14="http://schemas.microsoft.com/office/powerpoint/2010/main" val="1770227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FDE9E-34F4-08D9-44B6-F5A6DFB2F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908CE2D-EABF-08FF-15A3-619C1E67A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8541609-DF4A-07A7-A12A-F482F869F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9236" y="1097280"/>
            <a:ext cx="6403406" cy="4626864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fr-FR" dirty="0"/>
              <a:t>Comment cela </a:t>
            </a:r>
            <a:br>
              <a:rPr lang="fr-FR" dirty="0"/>
            </a:br>
            <a:r>
              <a:rPr lang="fr-FR" dirty="0"/>
              <a:t>a-t-il pu arriver ?</a:t>
            </a:r>
            <a:endParaRPr lang="fr" dirty="0">
              <a:latin typeface="Century Gothic" panose="020B0502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6C9D41-0646-4301-8485-505F1872E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871" y="1097280"/>
            <a:ext cx="3571102" cy="4626863"/>
          </a:xfrm>
        </p:spPr>
        <p:txBody>
          <a:bodyPr rtlCol="0" anchor="ctr">
            <a:normAutofit/>
          </a:bodyPr>
          <a:lstStyle/>
          <a:p>
            <a:pPr algn="r" rtl="0"/>
            <a:r>
              <a:rPr lang="fr-FR" sz="3600" dirty="0">
                <a:latin typeface="Century Gothic" panose="020B0502020202020204" pitchFamily="34" charset="0"/>
              </a:rPr>
              <a:t>1 Rois </a:t>
            </a:r>
          </a:p>
          <a:p>
            <a:pPr algn="r" rtl="0"/>
            <a:r>
              <a:rPr lang="fr-FR" sz="3600" dirty="0">
                <a:latin typeface="Century Gothic" panose="020B0502020202020204" pitchFamily="34" charset="0"/>
              </a:rPr>
              <a:t>11.1-25</a:t>
            </a:r>
            <a:endParaRPr lang="fr" sz="36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9251C6C-5910-EF70-2A37-15CF64C9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00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5213E-E12B-C7FE-42EA-517B60785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02E1E85-4E8F-FC9C-D965-D22A04C1E2EA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BF623F4-37F3-53EC-2148-BFF05DD36BE7}"/>
              </a:ext>
            </a:extLst>
          </p:cNvPr>
          <p:cNvCxnSpPr>
            <a:cxnSpLocks/>
          </p:cNvCxnSpPr>
          <p:nvPr/>
        </p:nvCxnSpPr>
        <p:spPr>
          <a:xfrm>
            <a:off x="848139" y="3637722"/>
            <a:ext cx="1049572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5DF6BAE-59FA-6E43-81EF-D088A032A061}"/>
              </a:ext>
            </a:extLst>
          </p:cNvPr>
          <p:cNvCxnSpPr/>
          <p:nvPr/>
        </p:nvCxnSpPr>
        <p:spPr>
          <a:xfrm>
            <a:off x="1040296" y="3216965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4C0CF9A-2837-6803-415A-BDE06A1C8EE2}"/>
              </a:ext>
            </a:extLst>
          </p:cNvPr>
          <p:cNvSpPr txBox="1">
            <a:spLocks/>
          </p:cNvSpPr>
          <p:nvPr/>
        </p:nvSpPr>
        <p:spPr>
          <a:xfrm rot="19117215">
            <a:off x="571691" y="2061709"/>
            <a:ext cx="1582803" cy="12754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Adam </a:t>
            </a:r>
          </a:p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et Eve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E8647D1C-218E-3453-3F89-28E143B55043}"/>
              </a:ext>
            </a:extLst>
          </p:cNvPr>
          <p:cNvSpPr txBox="1">
            <a:spLocks/>
          </p:cNvSpPr>
          <p:nvPr/>
        </p:nvSpPr>
        <p:spPr>
          <a:xfrm rot="18991252">
            <a:off x="3047720" y="2232535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Salomon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1219BB1C-8FD6-F02B-D83D-542C77F6DA6F}"/>
              </a:ext>
            </a:extLst>
          </p:cNvPr>
          <p:cNvSpPr txBox="1">
            <a:spLocks/>
          </p:cNvSpPr>
          <p:nvPr/>
        </p:nvSpPr>
        <p:spPr>
          <a:xfrm rot="19003925">
            <a:off x="2370191" y="2378946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David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AC5BD68C-1D4C-11AF-5563-3569D03CAEB0}"/>
              </a:ext>
            </a:extLst>
          </p:cNvPr>
          <p:cNvCxnSpPr/>
          <p:nvPr/>
        </p:nvCxnSpPr>
        <p:spPr>
          <a:xfrm>
            <a:off x="2996381" y="3203708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6C385E9-F2B1-2BE8-9B40-738D61A1DBD5}"/>
              </a:ext>
            </a:extLst>
          </p:cNvPr>
          <p:cNvCxnSpPr/>
          <p:nvPr/>
        </p:nvCxnSpPr>
        <p:spPr>
          <a:xfrm>
            <a:off x="3541645" y="3217012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576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4641-9312-2AD1-053B-B077068B6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73A912F-B80B-2DCB-016B-5181A2C89097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4CE41D8-5F7F-BC86-3383-6C85D3517EA1}"/>
              </a:ext>
            </a:extLst>
          </p:cNvPr>
          <p:cNvCxnSpPr>
            <a:cxnSpLocks/>
          </p:cNvCxnSpPr>
          <p:nvPr/>
        </p:nvCxnSpPr>
        <p:spPr>
          <a:xfrm>
            <a:off x="848139" y="3637722"/>
            <a:ext cx="1049572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CC5437B-02EE-8BF3-C6B9-34959F2EF847}"/>
              </a:ext>
            </a:extLst>
          </p:cNvPr>
          <p:cNvCxnSpPr/>
          <p:nvPr/>
        </p:nvCxnSpPr>
        <p:spPr>
          <a:xfrm>
            <a:off x="1040296" y="3216965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E036649-1971-51E4-C30B-9673243E62C6}"/>
              </a:ext>
            </a:extLst>
          </p:cNvPr>
          <p:cNvSpPr txBox="1">
            <a:spLocks/>
          </p:cNvSpPr>
          <p:nvPr/>
        </p:nvSpPr>
        <p:spPr>
          <a:xfrm rot="19117215">
            <a:off x="571691" y="2061709"/>
            <a:ext cx="1582803" cy="12754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Adam </a:t>
            </a:r>
          </a:p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et Eve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C10129-5FA9-4791-54A0-EFA252616A12}"/>
              </a:ext>
            </a:extLst>
          </p:cNvPr>
          <p:cNvSpPr txBox="1">
            <a:spLocks/>
          </p:cNvSpPr>
          <p:nvPr/>
        </p:nvSpPr>
        <p:spPr>
          <a:xfrm rot="18991252">
            <a:off x="3047720" y="2232535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Salomon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E3DE7D7-DC74-3968-D98E-AA48C86FB32A}"/>
              </a:ext>
            </a:extLst>
          </p:cNvPr>
          <p:cNvSpPr txBox="1">
            <a:spLocks/>
          </p:cNvSpPr>
          <p:nvPr/>
        </p:nvSpPr>
        <p:spPr>
          <a:xfrm rot="19003925">
            <a:off x="2370191" y="2378946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David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C264423-EE28-A75F-1CA6-D62908E279DB}"/>
              </a:ext>
            </a:extLst>
          </p:cNvPr>
          <p:cNvCxnSpPr/>
          <p:nvPr/>
        </p:nvCxnSpPr>
        <p:spPr>
          <a:xfrm>
            <a:off x="2996381" y="3203708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6AE76C5-3C12-0D53-20B4-B16679C4848C}"/>
              </a:ext>
            </a:extLst>
          </p:cNvPr>
          <p:cNvCxnSpPr/>
          <p:nvPr/>
        </p:nvCxnSpPr>
        <p:spPr>
          <a:xfrm>
            <a:off x="3541645" y="3217012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EC49453-ED45-4FFF-ED45-85E239782FDA}"/>
              </a:ext>
            </a:extLst>
          </p:cNvPr>
          <p:cNvCxnSpPr/>
          <p:nvPr/>
        </p:nvCxnSpPr>
        <p:spPr>
          <a:xfrm>
            <a:off x="6324600" y="3223638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047BC15-53E4-C308-1D2F-6FCD7AE59B84}"/>
              </a:ext>
            </a:extLst>
          </p:cNvPr>
          <p:cNvSpPr txBox="1">
            <a:spLocks/>
          </p:cNvSpPr>
          <p:nvPr/>
        </p:nvSpPr>
        <p:spPr>
          <a:xfrm rot="19072907">
            <a:off x="4611044" y="4625659"/>
            <a:ext cx="2213110" cy="9121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Déportation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6DFF848-D528-3B95-454A-92494C3FC45D}"/>
              </a:ext>
            </a:extLst>
          </p:cNvPr>
          <p:cNvCxnSpPr/>
          <p:nvPr/>
        </p:nvCxnSpPr>
        <p:spPr>
          <a:xfrm>
            <a:off x="7011772" y="3224721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01C1E402-00FA-C21E-62F5-69E4140064AE}"/>
              </a:ext>
            </a:extLst>
          </p:cNvPr>
          <p:cNvSpPr txBox="1">
            <a:spLocks/>
          </p:cNvSpPr>
          <p:nvPr/>
        </p:nvSpPr>
        <p:spPr>
          <a:xfrm rot="19053146">
            <a:off x="5403355" y="4723844"/>
            <a:ext cx="2277343" cy="98925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Rédaction de 1 Rois</a:t>
            </a:r>
          </a:p>
          <a:p>
            <a:pPr indent="-420300">
              <a:spcAft>
                <a:spcPts val="1800"/>
              </a:spcAft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0667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616C1-E20B-6664-34A2-F769F2EFB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060B770-E915-2B06-1E81-0733DD721A0E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500FC52-5D2A-0684-BF1B-82DA591F14A9}"/>
              </a:ext>
            </a:extLst>
          </p:cNvPr>
          <p:cNvCxnSpPr>
            <a:cxnSpLocks/>
          </p:cNvCxnSpPr>
          <p:nvPr/>
        </p:nvCxnSpPr>
        <p:spPr>
          <a:xfrm>
            <a:off x="848139" y="3637722"/>
            <a:ext cx="1049572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9082FDB-266E-8EF8-22EA-60287DB7B190}"/>
              </a:ext>
            </a:extLst>
          </p:cNvPr>
          <p:cNvCxnSpPr/>
          <p:nvPr/>
        </p:nvCxnSpPr>
        <p:spPr>
          <a:xfrm>
            <a:off x="1040296" y="3216965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763D207E-04FC-474B-304C-BEF59879E426}"/>
              </a:ext>
            </a:extLst>
          </p:cNvPr>
          <p:cNvSpPr txBox="1">
            <a:spLocks/>
          </p:cNvSpPr>
          <p:nvPr/>
        </p:nvSpPr>
        <p:spPr>
          <a:xfrm rot="19117215">
            <a:off x="571691" y="2061709"/>
            <a:ext cx="1582803" cy="12754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Adam </a:t>
            </a:r>
          </a:p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et Eve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D9C7E4F6-E196-8A6D-2B3A-F9DF32C45202}"/>
              </a:ext>
            </a:extLst>
          </p:cNvPr>
          <p:cNvSpPr txBox="1">
            <a:spLocks/>
          </p:cNvSpPr>
          <p:nvPr/>
        </p:nvSpPr>
        <p:spPr>
          <a:xfrm rot="18991252">
            <a:off x="3047720" y="2232535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Salomon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6807275-3CD7-9C32-EB96-1A9E81E0AC10}"/>
              </a:ext>
            </a:extLst>
          </p:cNvPr>
          <p:cNvSpPr txBox="1">
            <a:spLocks/>
          </p:cNvSpPr>
          <p:nvPr/>
        </p:nvSpPr>
        <p:spPr>
          <a:xfrm rot="19003925">
            <a:off x="2370191" y="2378946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David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7859A93-22D8-1AA9-9EAA-989ABDA2344B}"/>
              </a:ext>
            </a:extLst>
          </p:cNvPr>
          <p:cNvCxnSpPr/>
          <p:nvPr/>
        </p:nvCxnSpPr>
        <p:spPr>
          <a:xfrm>
            <a:off x="2996381" y="3203708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F9FB2EF-1046-808C-5F78-932522062AF0}"/>
              </a:ext>
            </a:extLst>
          </p:cNvPr>
          <p:cNvCxnSpPr/>
          <p:nvPr/>
        </p:nvCxnSpPr>
        <p:spPr>
          <a:xfrm>
            <a:off x="3541645" y="3217012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08B43B7-6FA2-2E28-E16C-D98A10853CD3}"/>
              </a:ext>
            </a:extLst>
          </p:cNvPr>
          <p:cNvCxnSpPr/>
          <p:nvPr/>
        </p:nvCxnSpPr>
        <p:spPr>
          <a:xfrm>
            <a:off x="6324600" y="3223638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F110FE9C-40DF-BDC2-8D66-3AD240A6B9B7}"/>
              </a:ext>
            </a:extLst>
          </p:cNvPr>
          <p:cNvSpPr txBox="1">
            <a:spLocks/>
          </p:cNvSpPr>
          <p:nvPr/>
        </p:nvSpPr>
        <p:spPr>
          <a:xfrm rot="19072907">
            <a:off x="4611044" y="4625659"/>
            <a:ext cx="2213110" cy="9121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Déportation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42F80FD-5A05-52E1-33D8-7CAC0BB464D5}"/>
              </a:ext>
            </a:extLst>
          </p:cNvPr>
          <p:cNvCxnSpPr/>
          <p:nvPr/>
        </p:nvCxnSpPr>
        <p:spPr>
          <a:xfrm>
            <a:off x="2443577" y="3203709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DEB41153-F4A2-5E19-C736-25DBC99A307D}"/>
              </a:ext>
            </a:extLst>
          </p:cNvPr>
          <p:cNvSpPr txBox="1">
            <a:spLocks/>
          </p:cNvSpPr>
          <p:nvPr/>
        </p:nvSpPr>
        <p:spPr>
          <a:xfrm rot="19003925">
            <a:off x="1737160" y="2394480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Saül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D70C4CF-2918-2C56-85DB-2D2FFE8F6DE4}"/>
              </a:ext>
            </a:extLst>
          </p:cNvPr>
          <p:cNvCxnSpPr/>
          <p:nvPr/>
        </p:nvCxnSpPr>
        <p:spPr>
          <a:xfrm>
            <a:off x="4134889" y="3216965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BA6B374D-C0B4-B065-4262-55B6336AADB6}"/>
              </a:ext>
            </a:extLst>
          </p:cNvPr>
          <p:cNvSpPr txBox="1">
            <a:spLocks/>
          </p:cNvSpPr>
          <p:nvPr/>
        </p:nvSpPr>
        <p:spPr>
          <a:xfrm rot="18991252">
            <a:off x="3747217" y="2150730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Jéroboam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18B3684-5B80-3270-10F8-59B04F13989C}"/>
              </a:ext>
            </a:extLst>
          </p:cNvPr>
          <p:cNvCxnSpPr/>
          <p:nvPr/>
        </p:nvCxnSpPr>
        <p:spPr>
          <a:xfrm>
            <a:off x="7011772" y="3224721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81E5920C-3178-DB11-A3BF-F6616D360BE5}"/>
              </a:ext>
            </a:extLst>
          </p:cNvPr>
          <p:cNvSpPr txBox="1">
            <a:spLocks/>
          </p:cNvSpPr>
          <p:nvPr/>
        </p:nvSpPr>
        <p:spPr>
          <a:xfrm rot="19053146">
            <a:off x="5403355" y="4723844"/>
            <a:ext cx="2277343" cy="98925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Rédaction de 1 Rois</a:t>
            </a:r>
          </a:p>
          <a:p>
            <a:pPr indent="-420300">
              <a:spcAft>
                <a:spcPts val="1800"/>
              </a:spcAft>
            </a:pPr>
            <a:endParaRPr lang="fr-FR" sz="2400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680E4909-CC94-E746-F3F8-4ABFBA386329}"/>
              </a:ext>
            </a:extLst>
          </p:cNvPr>
          <p:cNvSpPr txBox="1">
            <a:spLocks/>
          </p:cNvSpPr>
          <p:nvPr/>
        </p:nvSpPr>
        <p:spPr>
          <a:xfrm>
            <a:off x="3799112" y="3079968"/>
            <a:ext cx="1944341" cy="52599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…  …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</p:spTree>
    <p:extLst>
      <p:ext uri="{BB962C8B-B14F-4D97-AF65-F5344CB8AC3E}">
        <p14:creationId xmlns:p14="http://schemas.microsoft.com/office/powerpoint/2010/main" val="3071189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22EC9-65FB-763F-276A-EA0A59B03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CBE218B-5235-7509-3C6B-9B22DA2EDDCB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C5A930-63D6-0875-16D3-F7B1BBE2089B}"/>
              </a:ext>
            </a:extLst>
          </p:cNvPr>
          <p:cNvSpPr txBox="1"/>
          <p:nvPr/>
        </p:nvSpPr>
        <p:spPr>
          <a:xfrm>
            <a:off x="2024683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 2, 3, 4, 9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A4B869-E8DD-AC63-A30F-C6F15FCAE3EB}"/>
              </a:ext>
            </a:extLst>
          </p:cNvPr>
          <p:cNvSpPr txBox="1"/>
          <p:nvPr/>
        </p:nvSpPr>
        <p:spPr>
          <a:xfrm>
            <a:off x="2024683" y="2153569"/>
            <a:ext cx="8142634" cy="5095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2 </a:t>
            </a:r>
            <a:r>
              <a:rPr lang="fr-FR" sz="2400" dirty="0"/>
              <a:t>Elles entraîneraient certainement </a:t>
            </a:r>
            <a:r>
              <a:rPr lang="fr-FR" sz="2400" u="sng" dirty="0"/>
              <a:t>votre cœur </a:t>
            </a:r>
            <a:r>
              <a:rPr lang="fr-FR" sz="2400" dirty="0"/>
              <a:t>à suivre leurs dieux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dirty="0"/>
              <a:t>3 […]détournèrent </a:t>
            </a:r>
            <a:r>
              <a:rPr lang="fr-FR" sz="2400" u="sng" dirty="0"/>
              <a:t>son cœur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u="sng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dirty="0"/>
              <a:t>4 […] entraînèrent </a:t>
            </a:r>
            <a:r>
              <a:rPr lang="fr-FR" sz="2400" u="sng" dirty="0"/>
              <a:t>son cœur 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u="sng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dirty="0"/>
              <a:t>9 […] parce qu'il avait détourné </a:t>
            </a:r>
            <a:r>
              <a:rPr lang="fr-FR" sz="2400" u="sng" dirty="0"/>
              <a:t>son cœur </a:t>
            </a:r>
            <a:r>
              <a:rPr lang="fr-FR" sz="2400" dirty="0"/>
              <a:t>de lui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dirty="0"/>
          </a:p>
          <a:p>
            <a:pPr marL="36900" indent="0" algn="ctr">
              <a:lnSpc>
                <a:spcPct val="120000"/>
              </a:lnSpc>
              <a:buNone/>
            </a:pPr>
            <a:endParaRPr lang="fr-FR" sz="32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endParaRPr lang="fr-FR" sz="32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69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04EC4-C101-6424-23B2-A13A9152A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5B65D2F-19EA-E730-DEDE-59E30A2BDFBD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0ABC20-A2F4-E180-8AA6-825818B9E025}"/>
              </a:ext>
            </a:extLst>
          </p:cNvPr>
          <p:cNvSpPr txBox="1"/>
          <p:nvPr/>
        </p:nvSpPr>
        <p:spPr>
          <a:xfrm>
            <a:off x="2024683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Marc 7.15 ; 7.21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37EA9C3-C9A1-29E0-5DF6-A365410BD049}"/>
              </a:ext>
            </a:extLst>
          </p:cNvPr>
          <p:cNvSpPr txBox="1"/>
          <p:nvPr/>
        </p:nvSpPr>
        <p:spPr>
          <a:xfrm>
            <a:off x="2024683" y="2304442"/>
            <a:ext cx="8142634" cy="3349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800" i="1" baseline="30000" dirty="0"/>
              <a:t>Ne pas se laver les mains ?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b="1" baseline="300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15 </a:t>
            </a:r>
            <a:r>
              <a:rPr lang="fr-FR" sz="2400" dirty="0"/>
              <a:t>Il n'y a rien d'extérieur à l'homme qui puisse le rendre impur en pénétrant en lui, mais c'est ce qui sort de l'homme qui le rend impur. […] </a:t>
            </a:r>
            <a:r>
              <a:rPr lang="fr-FR" sz="2400" b="1" baseline="30000" dirty="0"/>
              <a:t>21 </a:t>
            </a:r>
            <a:r>
              <a:rPr lang="fr-FR" sz="2400" dirty="0"/>
              <a:t>En effet, c'est de l’intérieur, c'est du </a:t>
            </a:r>
            <a:r>
              <a:rPr lang="fr-FR" sz="2400" u="sng" dirty="0"/>
              <a:t>cœur des hommes </a:t>
            </a:r>
            <a:r>
              <a:rPr lang="fr-FR" sz="2400" dirty="0"/>
              <a:t>que sortent les mauvaises pensées, les adultères, l'immoralité sexuelle, les meurtres, …</a:t>
            </a:r>
            <a:endParaRPr lang="fr-FR" sz="32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513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95806-AB28-4F1A-BEF0-5F940F59C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B1D1F97-FEA9-75F4-5292-DD2F135509E4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F43D125-D3AA-9C6E-AA7A-23F52DAA0413}"/>
              </a:ext>
            </a:extLst>
          </p:cNvPr>
          <p:cNvSpPr txBox="1">
            <a:spLocks/>
          </p:cNvSpPr>
          <p:nvPr/>
        </p:nvSpPr>
        <p:spPr>
          <a:xfrm>
            <a:off x="2462856" y="2363574"/>
            <a:ext cx="7266283" cy="163858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4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endParaRPr lang="fr-FR" sz="26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99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923-9F4E-96E2-3C3C-2A416D21C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A73E375-9098-FC61-20C6-0A6E42E9B96B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E09AB4D-26B5-D84A-8089-5C96EFCE8CBD}"/>
              </a:ext>
            </a:extLst>
          </p:cNvPr>
          <p:cNvSpPr txBox="1">
            <a:spLocks/>
          </p:cNvSpPr>
          <p:nvPr/>
        </p:nvSpPr>
        <p:spPr>
          <a:xfrm>
            <a:off x="2462857" y="4245218"/>
            <a:ext cx="7266283" cy="193675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4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La réponse de Dieu</a:t>
            </a:r>
          </a:p>
          <a:p>
            <a:pPr indent="-420300">
              <a:spcAft>
                <a:spcPts val="1800"/>
              </a:spcAft>
            </a:pPr>
            <a:endParaRPr lang="fr-FR" sz="2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55A3D38-6BCF-858B-355D-7F53BA6E68D4}"/>
              </a:ext>
            </a:extLst>
          </p:cNvPr>
          <p:cNvSpPr txBox="1">
            <a:spLocks/>
          </p:cNvSpPr>
          <p:nvPr/>
        </p:nvSpPr>
        <p:spPr>
          <a:xfrm>
            <a:off x="2462856" y="2363574"/>
            <a:ext cx="7266283" cy="163858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4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</p:spTree>
    <p:extLst>
      <p:ext uri="{BB962C8B-B14F-4D97-AF65-F5344CB8AC3E}">
        <p14:creationId xmlns:p14="http://schemas.microsoft.com/office/powerpoint/2010/main" val="1852117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22BD6-4B97-E42F-AFB8-D8072E8D0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E9078CF-4D48-DB82-C652-9E019737259B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16F654F5-DD95-DD8A-7100-497E8F2414A9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5C754F36-63E4-2424-1EE4-1259EBDB1685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11.1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82EC58-6549-0140-858C-FE279A7972F1}"/>
              </a:ext>
            </a:extLst>
          </p:cNvPr>
          <p:cNvSpPr txBox="1"/>
          <p:nvPr/>
        </p:nvSpPr>
        <p:spPr>
          <a:xfrm>
            <a:off x="4049366" y="2267537"/>
            <a:ext cx="8142634" cy="182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1 </a:t>
            </a:r>
            <a:r>
              <a:rPr lang="fr-FR" sz="2400" dirty="0"/>
              <a:t>Le roi Salomon aima beaucoup de femmes étrangères, en plus de la fille du pharaon: des Moabites, des Ammonites, des Edomites, des Sidoniennes, des Hittites. 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C5AD35C-F6A7-F43F-C69E-7BB357AA55F8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Un désir, une envie</a:t>
            </a:r>
          </a:p>
        </p:txBody>
      </p:sp>
    </p:spTree>
    <p:extLst>
      <p:ext uri="{BB962C8B-B14F-4D97-AF65-F5344CB8AC3E}">
        <p14:creationId xmlns:p14="http://schemas.microsoft.com/office/powerpoint/2010/main" val="4094349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64118-C8DC-F649-8F13-605AC022C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08EC790-ECF2-5DF0-5397-40FA7BD55D16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4507FB2-B3E6-08BA-0440-A9C8600959AE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0FE735F6-75E1-D68B-45E5-E2DAF4F4E5A8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11.1-2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9F34472-DB7B-8331-5221-3E2624B2B5E0}"/>
              </a:ext>
            </a:extLst>
          </p:cNvPr>
          <p:cNvSpPr txBox="1"/>
          <p:nvPr/>
        </p:nvSpPr>
        <p:spPr>
          <a:xfrm>
            <a:off x="4049366" y="2153569"/>
            <a:ext cx="8142634" cy="3971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1 </a:t>
            </a:r>
            <a:r>
              <a:rPr lang="fr-FR" sz="2400" dirty="0"/>
              <a:t>Le roi Salomon aima beaucoup de femmes étrangères, […]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2 </a:t>
            </a:r>
            <a:r>
              <a:rPr lang="fr-FR" sz="2400" dirty="0"/>
              <a:t>Elles appartenaient aux nations à propos desquelles l'Eternel avait dit aux Israélites: «Vous n'irez pas chez elles et elles ne viendront pas chez vous. Elles entraîneraient certainement votre cœur à suivre leurs dieux.»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-&gt; Cf. Deutéronome 7.3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C358E46-FEA7-DCF8-B90C-D01101C5CD54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Un désir, une envie,  faire comme les autres</a:t>
            </a:r>
          </a:p>
          <a:p>
            <a:pPr indent="-420300">
              <a:spcAft>
                <a:spcPts val="1800"/>
              </a:spcAft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682300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4C831-9D78-15B5-FF92-D93272C3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1CFB287-777D-D46C-5163-814763850585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3582A67-AA92-E18E-449F-F01AC389976D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FE823DA6-6B16-1BB9-7B1F-6B55EB7B7C7D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11.1-2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5C6A34B-BF47-F528-152D-FB01CDE21FDC}"/>
              </a:ext>
            </a:extLst>
          </p:cNvPr>
          <p:cNvSpPr txBox="1"/>
          <p:nvPr/>
        </p:nvSpPr>
        <p:spPr>
          <a:xfrm>
            <a:off x="4049366" y="2153569"/>
            <a:ext cx="8142634" cy="3971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1 </a:t>
            </a:r>
            <a:r>
              <a:rPr lang="fr-FR" sz="2400" dirty="0"/>
              <a:t>Le roi Salomon aima beaucoup de femmes étrangères, […]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2 </a:t>
            </a:r>
            <a:r>
              <a:rPr lang="fr-FR" sz="2400" dirty="0"/>
              <a:t>Elles appartenaient aux nations à propos desquelles l'Eternel avait dit aux Israélites: «Vous n'irez pas chez elles et elles ne viendront pas chez vous. Elles entraîneraient certainement votre cœur à suivre leurs dieux.»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0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-&gt; Cf. Deutéronome 7.3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131532E-CBBD-F458-602C-E7F445014ACB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On n’écoute pas Dieu</a:t>
            </a:r>
          </a:p>
        </p:txBody>
      </p:sp>
    </p:spTree>
    <p:extLst>
      <p:ext uri="{BB962C8B-B14F-4D97-AF65-F5344CB8AC3E}">
        <p14:creationId xmlns:p14="http://schemas.microsoft.com/office/powerpoint/2010/main" val="2777432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81101-7235-9EDC-4E2A-DC63DBF12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C272237-A63E-F195-EC67-80C454397965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D5AD471-7243-CFE9-51D2-2C83BD90E544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8D31652F-78F7-B52B-E86A-E491D3E16A74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Romains 7.21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DA4E46-57C0-9071-4AD7-F2BCD1BA7ECD}"/>
              </a:ext>
            </a:extLst>
          </p:cNvPr>
          <p:cNvSpPr txBox="1"/>
          <p:nvPr/>
        </p:nvSpPr>
        <p:spPr>
          <a:xfrm>
            <a:off x="4049366" y="2267537"/>
            <a:ext cx="8142634" cy="936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aseline="30000" dirty="0"/>
              <a:t>21 </a:t>
            </a:r>
            <a:r>
              <a:rPr lang="fr-FR" sz="2400" dirty="0"/>
              <a:t>Je découvre donc cette loi: alors que je veux faire le bien, c’est le mal qui est à ma portée.</a:t>
            </a:r>
            <a:endParaRPr lang="fr-FR" sz="40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9C6D81A-3A78-2D00-152A-419F82F7AB05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On n’écoute pas Dieu</a:t>
            </a:r>
          </a:p>
        </p:txBody>
      </p:sp>
    </p:spTree>
    <p:extLst>
      <p:ext uri="{BB962C8B-B14F-4D97-AF65-F5344CB8AC3E}">
        <p14:creationId xmlns:p14="http://schemas.microsoft.com/office/powerpoint/2010/main" val="154992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DAE45-787F-82C0-27AE-03233FED9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1214844-D2EB-5E35-ED0B-AD3744EE509A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384B5BA-86ED-CBB1-3A47-F560EB36285B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21159AC-1F63-8787-5CC2-2B7D1E3DC098}"/>
              </a:ext>
            </a:extLst>
          </p:cNvPr>
          <p:cNvSpPr txBox="1"/>
          <p:nvPr/>
        </p:nvSpPr>
        <p:spPr>
          <a:xfrm>
            <a:off x="4049366" y="2267537"/>
            <a:ext cx="8142634" cy="182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11 </a:t>
            </a:r>
            <a:r>
              <a:rPr lang="fr-FR" sz="2400" dirty="0"/>
              <a:t>L'Eternel dit alors à Salomon: «Puisque tu as agi de cette manière et que tu n'as pas respecté mon alliance ni les prescriptions que je t'avais données, je vais t’arracher la royauté et la donner à ton serviteur.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C3346F-83FC-5E24-270A-500005DE8EA3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11.11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B3B5502-667F-0444-4809-145BD321DD75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La réponse de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</a:t>
            </a: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Dieu nous parle</a:t>
            </a:r>
            <a:endParaRPr lang="fr-FR" sz="2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88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00604-E5EF-0DCC-6A00-4C7FDC79C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2061100-53A0-127B-7938-EF407BD056A9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45E0693-F30E-763B-754C-5F444F2EF369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DCB38BA-3877-32E9-FF50-91B2A9F8E6F8}"/>
              </a:ext>
            </a:extLst>
          </p:cNvPr>
          <p:cNvSpPr txBox="1"/>
          <p:nvPr/>
        </p:nvSpPr>
        <p:spPr>
          <a:xfrm>
            <a:off x="4049366" y="2267537"/>
            <a:ext cx="8142634" cy="3743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14 </a:t>
            </a:r>
            <a:r>
              <a:rPr lang="fr-FR" sz="2400" dirty="0"/>
              <a:t>L'Eternel fit surgir un adversaire pour Salomon: Hadad, l'Edomite […] 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b="1" baseline="30000" dirty="0"/>
          </a:p>
          <a:p>
            <a:pPr marL="36900" indent="0" algn="ctr">
              <a:lnSpc>
                <a:spcPct val="120000"/>
              </a:lnSpc>
              <a:buNone/>
            </a:pPr>
            <a:endParaRPr lang="fr-FR" sz="2400" b="1" baseline="300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15 </a:t>
            </a:r>
            <a:r>
              <a:rPr lang="fr-FR" sz="2400" dirty="0"/>
              <a:t>Lorsque David avait combattu contre Edom, […]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22 </a:t>
            </a:r>
            <a:r>
              <a:rPr lang="fr-FR" sz="2400" dirty="0"/>
              <a:t>Le pharaon lui dit: «Que te manque-t-il auprès de moi, pour que tu cherches à rentrer dans ton pays?» Il répondit: «Rien, mais laisse-moi partir.» 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28D74D-A532-44B4-3351-695C1A584569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11.14 ; 11.15 et 11.22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717AD3C-ACB1-855D-1B2C-A9870B51E382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La réponse de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</a:t>
            </a: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Dieu nous parle</a:t>
            </a:r>
            <a:endParaRPr lang="fr-FR" sz="2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53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639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C6E4-2E9C-F661-2640-15C42A8A2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E10B4CC-72BB-C069-A84D-ADA138B14C33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4CCE98CC-F9CB-764B-A58C-C65C4E9D746F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0B5A70B7-7C5F-2531-8AEF-07679E9B4090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11.4 et 11.9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7AA34C-E4CC-D0E5-23F1-6D8B88EF42A2}"/>
              </a:ext>
            </a:extLst>
          </p:cNvPr>
          <p:cNvSpPr txBox="1"/>
          <p:nvPr/>
        </p:nvSpPr>
        <p:spPr>
          <a:xfrm>
            <a:off x="4049366" y="2267537"/>
            <a:ext cx="8142634" cy="1379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4 </a:t>
            </a:r>
            <a:r>
              <a:rPr lang="fr-FR" sz="2400" u="sng" dirty="0"/>
              <a:t>A l'époque de la vieillesse de Salomon</a:t>
            </a:r>
            <a:r>
              <a:rPr lang="fr-FR" sz="2400" dirty="0"/>
              <a:t>, ses femmes entraînèrent son cœur à suivre d'autres dieux et il ne s’attacha pas sans réserve à l'Eternel, son Dieu.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D104AA80-FE5D-C759-4B07-61C4CDA9F832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On oublie ce qu’il a fait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281287A-9372-1623-A9BB-9034BCD94797}"/>
              </a:ext>
            </a:extLst>
          </p:cNvPr>
          <p:cNvSpPr txBox="1"/>
          <p:nvPr/>
        </p:nvSpPr>
        <p:spPr>
          <a:xfrm>
            <a:off x="4049366" y="4626423"/>
            <a:ext cx="8142634" cy="493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9</a:t>
            </a:r>
            <a:r>
              <a:rPr lang="fr-FR" sz="2400" dirty="0"/>
              <a:t>[…] le Dieu d'Israël, qui lui </a:t>
            </a:r>
            <a:r>
              <a:rPr lang="fr-FR" sz="2400" u="sng" dirty="0"/>
              <a:t>était apparu deux fois</a:t>
            </a:r>
            <a:endParaRPr lang="fr-FR" sz="2400" u="sng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72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5D056-90E5-8751-1994-FA2FDEBD6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5EB9E43-8CAC-0F09-1D9B-8FE6F9FF8A34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73094B5-2A92-E02B-9FF6-E5B1FA453F1C}"/>
              </a:ext>
            </a:extLst>
          </p:cNvPr>
          <p:cNvCxnSpPr>
            <a:cxnSpLocks/>
          </p:cNvCxnSpPr>
          <p:nvPr/>
        </p:nvCxnSpPr>
        <p:spPr>
          <a:xfrm>
            <a:off x="848139" y="3637722"/>
            <a:ext cx="1049572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DE54631-A5A7-3778-DC68-754356A6979B}"/>
              </a:ext>
            </a:extLst>
          </p:cNvPr>
          <p:cNvCxnSpPr/>
          <p:nvPr/>
        </p:nvCxnSpPr>
        <p:spPr>
          <a:xfrm>
            <a:off x="1040296" y="3216965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78B6A784-904E-CDA0-19E7-98E6C7CF767E}"/>
              </a:ext>
            </a:extLst>
          </p:cNvPr>
          <p:cNvSpPr txBox="1">
            <a:spLocks/>
          </p:cNvSpPr>
          <p:nvPr/>
        </p:nvSpPr>
        <p:spPr>
          <a:xfrm rot="19117215">
            <a:off x="571691" y="2061709"/>
            <a:ext cx="1582803" cy="12754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Adam </a:t>
            </a:r>
          </a:p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600" b="1" dirty="0"/>
              <a:t>et Eve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37EE2DD9-3A27-9277-56D5-53D3C19C5D38}"/>
              </a:ext>
            </a:extLst>
          </p:cNvPr>
          <p:cNvSpPr txBox="1">
            <a:spLocks/>
          </p:cNvSpPr>
          <p:nvPr/>
        </p:nvSpPr>
        <p:spPr>
          <a:xfrm rot="18991252">
            <a:off x="3047720" y="2232535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Salomon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4210F74-9044-D2CF-7931-5822627EDC4B}"/>
              </a:ext>
            </a:extLst>
          </p:cNvPr>
          <p:cNvSpPr txBox="1">
            <a:spLocks/>
          </p:cNvSpPr>
          <p:nvPr/>
        </p:nvSpPr>
        <p:spPr>
          <a:xfrm rot="19003925">
            <a:off x="2370191" y="2378946"/>
            <a:ext cx="1944341" cy="7469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David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26DB99C-6A1C-4A6D-E2EA-739211BE4E0E}"/>
              </a:ext>
            </a:extLst>
          </p:cNvPr>
          <p:cNvCxnSpPr/>
          <p:nvPr/>
        </p:nvCxnSpPr>
        <p:spPr>
          <a:xfrm>
            <a:off x="2996381" y="3203708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93C9C89-8066-9206-7C12-3574E706968B}"/>
              </a:ext>
            </a:extLst>
          </p:cNvPr>
          <p:cNvCxnSpPr/>
          <p:nvPr/>
        </p:nvCxnSpPr>
        <p:spPr>
          <a:xfrm>
            <a:off x="3541645" y="3217012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5779746-4DDE-54F1-4E21-7955073166C8}"/>
              </a:ext>
            </a:extLst>
          </p:cNvPr>
          <p:cNvCxnSpPr/>
          <p:nvPr/>
        </p:nvCxnSpPr>
        <p:spPr>
          <a:xfrm>
            <a:off x="6324600" y="3223638"/>
            <a:ext cx="0" cy="868017"/>
          </a:xfrm>
          <a:prstGeom prst="line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03D5FEC8-DD6D-F993-C289-ECB649062531}"/>
              </a:ext>
            </a:extLst>
          </p:cNvPr>
          <p:cNvSpPr txBox="1">
            <a:spLocks/>
          </p:cNvSpPr>
          <p:nvPr/>
        </p:nvSpPr>
        <p:spPr>
          <a:xfrm rot="19072907">
            <a:off x="3237860" y="4816132"/>
            <a:ext cx="3629134" cy="9121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Déportation et destruction du temple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94CB1C1-4915-EF8A-C3C8-1E972DDDECC2}"/>
              </a:ext>
            </a:extLst>
          </p:cNvPr>
          <p:cNvCxnSpPr/>
          <p:nvPr/>
        </p:nvCxnSpPr>
        <p:spPr>
          <a:xfrm>
            <a:off x="7011772" y="3224721"/>
            <a:ext cx="0" cy="868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78097F21-DF9D-2665-9100-26BFF70AFCF0}"/>
              </a:ext>
            </a:extLst>
          </p:cNvPr>
          <p:cNvSpPr txBox="1">
            <a:spLocks/>
          </p:cNvSpPr>
          <p:nvPr/>
        </p:nvSpPr>
        <p:spPr>
          <a:xfrm rot="19053146">
            <a:off x="5403355" y="4723844"/>
            <a:ext cx="2277343" cy="98925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Rédaction de 1 Rois</a:t>
            </a:r>
          </a:p>
          <a:p>
            <a:pPr indent="-420300">
              <a:spcAft>
                <a:spcPts val="1800"/>
              </a:spcAft>
            </a:pPr>
            <a:endParaRPr lang="fr-FR" sz="2400" dirty="0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8D92C6-5ACF-71BD-6039-D4141C7159E6}"/>
              </a:ext>
            </a:extLst>
          </p:cNvPr>
          <p:cNvCxnSpPr/>
          <p:nvPr/>
        </p:nvCxnSpPr>
        <p:spPr>
          <a:xfrm>
            <a:off x="7716078" y="3203709"/>
            <a:ext cx="0" cy="868017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BE8B49-DDA9-1A0E-31F1-9F8585BEA4D3}"/>
              </a:ext>
            </a:extLst>
          </p:cNvPr>
          <p:cNvSpPr txBox="1">
            <a:spLocks/>
          </p:cNvSpPr>
          <p:nvPr/>
        </p:nvSpPr>
        <p:spPr>
          <a:xfrm rot="18991252">
            <a:off x="7309728" y="1534537"/>
            <a:ext cx="3470424" cy="103840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Esdras : </a:t>
            </a:r>
            <a:r>
              <a:rPr lang="fr-FR" sz="2600" dirty="0"/>
              <a:t>reconstruction du temple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B75973F-E929-026D-C946-A4AE9FCE68FF}"/>
              </a:ext>
            </a:extLst>
          </p:cNvPr>
          <p:cNvSpPr txBox="1">
            <a:spLocks/>
          </p:cNvSpPr>
          <p:nvPr/>
        </p:nvSpPr>
        <p:spPr>
          <a:xfrm>
            <a:off x="3157132" y="3019982"/>
            <a:ext cx="1944341" cy="52599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600" b="1" dirty="0"/>
              <a:t>…  …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</p:spTree>
    <p:extLst>
      <p:ext uri="{BB962C8B-B14F-4D97-AF65-F5344CB8AC3E}">
        <p14:creationId xmlns:p14="http://schemas.microsoft.com/office/powerpoint/2010/main" val="1812971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3CC4A-17A0-D1AC-0025-ED74A81F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4CC416A0-E40D-6FB3-DFC3-EA9682FC47C9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47365340-4CB2-684E-F743-C856B48B050C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D4EEC295-29B1-B27F-DEF7-987471EE8590}"/>
              </a:ext>
            </a:extLst>
          </p:cNvPr>
          <p:cNvSpPr txBox="1"/>
          <p:nvPr/>
        </p:nvSpPr>
        <p:spPr>
          <a:xfrm>
            <a:off x="3947140" y="1755806"/>
            <a:ext cx="8142634" cy="4115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200" baseline="30000" dirty="0"/>
              <a:t>1 </a:t>
            </a:r>
            <a:r>
              <a:rPr lang="fr-FR" sz="2200" dirty="0"/>
              <a:t>Cela fait, les chefs se sont approchés de moi en disant: «Le peuple d'Israël, les prêtres et les Lévites ne se sont pas séparés des populations installées dans la région; ils imitent leurs pratiques abominables, oui, celles des Cananéens, des Hittites, des </a:t>
            </a:r>
            <a:r>
              <a:rPr lang="fr-FR" sz="2200" dirty="0" err="1"/>
              <a:t>Phéréziens</a:t>
            </a:r>
            <a:r>
              <a:rPr lang="fr-FR" sz="2200" dirty="0"/>
              <a:t>, […]. </a:t>
            </a:r>
            <a:r>
              <a:rPr lang="fr-FR" sz="2200" b="1" baseline="30000" dirty="0"/>
              <a:t>2 </a:t>
            </a:r>
            <a:r>
              <a:rPr lang="fr-FR" sz="2200" dirty="0"/>
              <a:t>En effet, ils ont pris certaines de leurs filles comme femmes pour eux et pour leurs fils, […]. Les chefs et les magistrats ont été les premiers à commettre cet acte d’infidélité.»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2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2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-&gt; Puis plus tard également en Néhémie 13 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47459E-B138-EB3B-BFDA-8A8E75B6D0D5}"/>
              </a:ext>
            </a:extLst>
          </p:cNvPr>
          <p:cNvSpPr txBox="1"/>
          <p:nvPr/>
        </p:nvSpPr>
        <p:spPr>
          <a:xfrm>
            <a:off x="3947140" y="826684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Esdras 9.1-2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6390C4F-735F-71F3-EDCD-81443D0A6765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On oublie ce qu’il a fait</a:t>
            </a:r>
          </a:p>
        </p:txBody>
      </p:sp>
    </p:spTree>
    <p:extLst>
      <p:ext uri="{BB962C8B-B14F-4D97-AF65-F5344CB8AC3E}">
        <p14:creationId xmlns:p14="http://schemas.microsoft.com/office/powerpoint/2010/main" val="3198722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C0C9B-2E66-1B32-537F-D2CAA6F9F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F918F06-06C2-CB42-0895-83556F9F109C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15F5BE3-1850-C459-FF9F-84F5B8C99E1C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B4CFEF27-D693-2A6B-C445-D592C7D443CF}"/>
              </a:ext>
            </a:extLst>
          </p:cNvPr>
          <p:cNvSpPr txBox="1"/>
          <p:nvPr/>
        </p:nvSpPr>
        <p:spPr>
          <a:xfrm>
            <a:off x="4049366" y="2267537"/>
            <a:ext cx="8142634" cy="182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13 </a:t>
            </a:r>
            <a:r>
              <a:rPr lang="fr-FR" sz="2400" dirty="0"/>
              <a:t>Je n'arracherai cependant pas tout le royaume à ton fils: je lui laisserai une tribu à cause de mon serviteur David et de Jérusalem, la ville que j’ai choisie.»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973670B-C368-0AAB-5323-75BC2E373146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11.13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5FED19E-1A18-34D9-D10F-96EFB48A6DE4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La réponse de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oublie ce qu’il a fait</a:t>
            </a:r>
          </a:p>
          <a:p>
            <a:pPr indent="-420300">
              <a:spcAft>
                <a:spcPts val="1800"/>
              </a:spcAft>
            </a:pP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</a:t>
            </a: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Dieu n’oublie pas ses promesses</a:t>
            </a:r>
            <a:endParaRPr lang="fr-FR" sz="2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537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5EFF4-7C03-FB10-0161-62FA3C475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0D58F72-1FDF-BB77-21CF-7EC14F316EE2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9BBCE55-3424-285B-80B9-94BB927CA651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142AF45A-BE10-3FD6-A8C9-36064B87B6DE}"/>
              </a:ext>
            </a:extLst>
          </p:cNvPr>
          <p:cNvSpPr txBox="1"/>
          <p:nvPr/>
        </p:nvSpPr>
        <p:spPr>
          <a:xfrm>
            <a:off x="4049366" y="2267537"/>
            <a:ext cx="8142634" cy="182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aseline="30000" dirty="0"/>
              <a:t>7 </a:t>
            </a:r>
            <a:r>
              <a:rPr lang="fr-FR" sz="2400" dirty="0"/>
              <a:t>Ce fut alors qu’il construisit, sur la montagne qui se trouve en face de Jérusalem, un haut lieu pour </a:t>
            </a:r>
            <a:r>
              <a:rPr lang="fr-FR" sz="2400" dirty="0" err="1"/>
              <a:t>Kemosh</a:t>
            </a:r>
            <a:r>
              <a:rPr lang="fr-FR" sz="2400" dirty="0"/>
              <a:t>, l'abominable dieu de Moab, et pour </a:t>
            </a:r>
            <a:r>
              <a:rPr lang="fr-FR" sz="2400" dirty="0" err="1"/>
              <a:t>Moloc</a:t>
            </a:r>
            <a:r>
              <a:rPr lang="fr-FR" sz="2400" dirty="0"/>
              <a:t>, l'abominable dieu des Ammonites.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DFA1C1-2CD9-87C5-4175-12F03B3B1916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11.7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174F389-6BCD-7894-37AD-54272ECA730E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oublie ce qu’il a fait</a:t>
            </a:r>
          </a:p>
          <a:p>
            <a:pPr indent="-420300">
              <a:spcAft>
                <a:spcPts val="1800"/>
              </a:spcAft>
            </a:pPr>
            <a:r>
              <a:rPr lang="fr-FR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On s’éloigne de Dieu</a:t>
            </a:r>
          </a:p>
        </p:txBody>
      </p:sp>
    </p:spTree>
    <p:extLst>
      <p:ext uri="{BB962C8B-B14F-4D97-AF65-F5344CB8AC3E}">
        <p14:creationId xmlns:p14="http://schemas.microsoft.com/office/powerpoint/2010/main" val="4139137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CB1AA5-A2F7-A6D3-AFE5-CCD5D05FD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0431E4E-56AE-68ED-1E7A-17E16435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50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A7830-8E26-F655-7A42-BAEBED642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6186A8-CE28-640A-D2B3-81EAB5B29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fr-FR" sz="166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A98EC60-E588-53F0-F1F8-605B73FA5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006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D6584-91C5-9D32-4D2B-EA471EFB5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949A2BF-EE9B-F037-19C8-A9FCC959DF40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EA999E7-BFEB-6F1F-185A-5942B688855E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7979F8F2-E8BF-64BF-BDC4-DF3554BCAAE4}"/>
              </a:ext>
            </a:extLst>
          </p:cNvPr>
          <p:cNvSpPr txBox="1"/>
          <p:nvPr/>
        </p:nvSpPr>
        <p:spPr>
          <a:xfrm>
            <a:off x="4049366" y="2267537"/>
            <a:ext cx="8142634" cy="182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aseline="30000" dirty="0"/>
              <a:t>7 </a:t>
            </a:r>
            <a:r>
              <a:rPr lang="fr-FR" sz="2400" dirty="0"/>
              <a:t>Ce fut alors qu’il construisit, sur la montagne qui se trouve en face de Jérusalem, un haut lieu pour </a:t>
            </a:r>
            <a:r>
              <a:rPr lang="fr-FR" sz="2400" dirty="0" err="1"/>
              <a:t>Kemosh</a:t>
            </a:r>
            <a:r>
              <a:rPr lang="fr-FR" sz="2400" dirty="0"/>
              <a:t>, l'abominable dieu de Moab, et pour </a:t>
            </a:r>
            <a:r>
              <a:rPr lang="fr-FR" sz="2400" dirty="0" err="1"/>
              <a:t>Moloc</a:t>
            </a:r>
            <a:r>
              <a:rPr lang="fr-FR" sz="2400" dirty="0"/>
              <a:t>, l'abominable dieu des Ammonites.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0891B9-A537-B7B5-B479-99E23050E4B6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Rois 11.7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F7BECDD-5FC1-CD74-D7C9-DFE3AA91AA88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oublie ce qu’il a fait</a:t>
            </a:r>
          </a:p>
          <a:p>
            <a:pPr indent="-420300">
              <a:spcAft>
                <a:spcPts val="1800"/>
              </a:spcAft>
            </a:pPr>
            <a:r>
              <a:rPr lang="fr-FR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On s’éloigne de Dieu</a:t>
            </a:r>
          </a:p>
        </p:txBody>
      </p:sp>
    </p:spTree>
    <p:extLst>
      <p:ext uri="{BB962C8B-B14F-4D97-AF65-F5344CB8AC3E}">
        <p14:creationId xmlns:p14="http://schemas.microsoft.com/office/powerpoint/2010/main" val="4142040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815A1-3A11-5D3A-2738-675165EBA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B92DC4E-EC16-6306-7BC6-A0867673166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615C9CE-DBBE-A763-5878-9C639D3258FB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967D4794-6376-313F-01FB-77D2F7CC4186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Matthieu 22.37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6A67A5-2984-4D35-7404-CC504032711A}"/>
              </a:ext>
            </a:extLst>
          </p:cNvPr>
          <p:cNvSpPr txBox="1"/>
          <p:nvPr/>
        </p:nvSpPr>
        <p:spPr>
          <a:xfrm>
            <a:off x="4049365" y="2296093"/>
            <a:ext cx="8142634" cy="2709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36 </a:t>
            </a:r>
            <a:r>
              <a:rPr lang="fr-FR" sz="2400" dirty="0"/>
              <a:t>« Maître, quel est le plus grand commandement de la loi ? » 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37 </a:t>
            </a:r>
            <a:r>
              <a:rPr lang="fr-FR" sz="2400" dirty="0"/>
              <a:t>Jésus lui répondit: « </a:t>
            </a:r>
            <a:r>
              <a:rPr lang="fr-FR" sz="2400" i="1" dirty="0"/>
              <a:t>Tu </a:t>
            </a:r>
            <a:r>
              <a:rPr lang="fr-FR" sz="24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aimeras</a:t>
            </a:r>
            <a:r>
              <a:rPr lang="fr-FR" sz="2400" i="1" dirty="0"/>
              <a:t> le Seigneur, ton Dieu, de </a:t>
            </a:r>
            <a:r>
              <a:rPr lang="fr-FR" sz="2400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tout ton cœur</a:t>
            </a:r>
            <a:r>
              <a:rPr lang="fr-FR" sz="2400" i="1" dirty="0"/>
              <a:t>, de toute ton âme et de toute ta pensée</a:t>
            </a:r>
            <a:r>
              <a:rPr lang="fr-FR" sz="2400" dirty="0"/>
              <a:t>.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F1EB95D-C3FA-6087-BFC1-2AD14B562361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oublie ce qu’il a fait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s’éloigne de Dieu</a:t>
            </a:r>
          </a:p>
        </p:txBody>
      </p:sp>
    </p:spTree>
    <p:extLst>
      <p:ext uri="{BB962C8B-B14F-4D97-AF65-F5344CB8AC3E}">
        <p14:creationId xmlns:p14="http://schemas.microsoft.com/office/powerpoint/2010/main" val="3750596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99AA7-0FAE-6A32-D3BC-A4326780D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20F8248-E896-6ACA-E4E5-581A1A1472D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5E13AA1-A9E1-0839-F46C-BA3E21336788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9F0847AB-76C2-57C4-43EA-40FCB3AD56A2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Matthieu 22.37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1DC36F-74C7-ACE6-2973-09CE10F50B68}"/>
              </a:ext>
            </a:extLst>
          </p:cNvPr>
          <p:cNvSpPr txBox="1"/>
          <p:nvPr/>
        </p:nvSpPr>
        <p:spPr>
          <a:xfrm>
            <a:off x="4049365" y="2296093"/>
            <a:ext cx="8142634" cy="2709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36 </a:t>
            </a:r>
            <a:r>
              <a:rPr lang="fr-FR" sz="2400" dirty="0"/>
              <a:t>« Maître, quel est le plus grand commandement de la loi ? » 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dirty="0"/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37 </a:t>
            </a:r>
            <a:r>
              <a:rPr lang="fr-FR" sz="2400" dirty="0"/>
              <a:t>Jésus lui répondit: « </a:t>
            </a:r>
            <a:r>
              <a:rPr lang="fr-FR" sz="2400" i="1" dirty="0"/>
              <a:t>Tu </a:t>
            </a:r>
            <a:r>
              <a:rPr lang="fr-FR" sz="24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aimeras</a:t>
            </a:r>
            <a:r>
              <a:rPr lang="fr-FR" sz="2400" i="1" dirty="0"/>
              <a:t> le Seigneur, ton Dieu, de </a:t>
            </a:r>
            <a:r>
              <a:rPr lang="fr-FR" sz="2400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tout ton cœur</a:t>
            </a:r>
            <a:r>
              <a:rPr lang="fr-FR" sz="2400" i="1" dirty="0"/>
              <a:t>, de toute ton âme et de toute ta pensée</a:t>
            </a:r>
            <a:r>
              <a:rPr lang="fr-FR" sz="2400" dirty="0"/>
              <a:t>.</a:t>
            </a:r>
            <a:endParaRPr lang="fr-FR" sz="24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3D964E7-20AB-1362-D5A3-EEF29BA2E24D}"/>
              </a:ext>
            </a:extLst>
          </p:cNvPr>
          <p:cNvSpPr txBox="1">
            <a:spLocks/>
          </p:cNvSpPr>
          <p:nvPr/>
        </p:nvSpPr>
        <p:spPr>
          <a:xfrm>
            <a:off x="32259" y="1855396"/>
            <a:ext cx="3828215" cy="43731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La réalité du péché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oublie ce qu’il a fait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s’éloigne de Dieu</a:t>
            </a:r>
          </a:p>
          <a:p>
            <a:pPr indent="-420300">
              <a:spcAft>
                <a:spcPts val="1800"/>
              </a:spcAft>
            </a:pPr>
            <a:r>
              <a:rPr lang="fr-FR" sz="2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On n’aime pas Dieu</a:t>
            </a:r>
          </a:p>
          <a:p>
            <a:pPr indent="-420300">
              <a:spcAft>
                <a:spcPts val="1800"/>
              </a:spcAft>
            </a:pPr>
            <a:endParaRPr lang="fr-FR" sz="2600" b="1" dirty="0"/>
          </a:p>
        </p:txBody>
      </p:sp>
    </p:spTree>
    <p:extLst>
      <p:ext uri="{BB962C8B-B14F-4D97-AF65-F5344CB8AC3E}">
        <p14:creationId xmlns:p14="http://schemas.microsoft.com/office/powerpoint/2010/main" val="1397739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7109E-92FB-A631-7105-1C999FF0B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4A5E170-0984-4E68-E8B8-981C92FE861B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C4DC1C0-5EC3-952A-06D8-E6CFB1D57E34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618CCC3-DD80-2E6B-6DDC-1643C2B4C04F}"/>
              </a:ext>
            </a:extLst>
          </p:cNvPr>
          <p:cNvSpPr txBox="1"/>
          <p:nvPr/>
        </p:nvSpPr>
        <p:spPr>
          <a:xfrm>
            <a:off x="4049366" y="2267537"/>
            <a:ext cx="8142634" cy="3595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>
                <a:latin typeface="+mj-lt"/>
              </a:rPr>
              <a:t>21 </a:t>
            </a:r>
            <a:r>
              <a:rPr lang="fr-FR" sz="2400" dirty="0">
                <a:latin typeface="+mj-lt"/>
              </a:rPr>
              <a:t>Je découvre donc cette loi: alors que je veux faire le bien, c’est le mal qui est à ma portée. […]</a:t>
            </a:r>
          </a:p>
          <a:p>
            <a:pPr marL="36900" indent="0" algn="ctr">
              <a:lnSpc>
                <a:spcPct val="120000"/>
              </a:lnSpc>
              <a:buNone/>
            </a:pPr>
            <a:endParaRPr lang="fr-FR" sz="2400" b="1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>
                <a:latin typeface="+mj-lt"/>
              </a:rPr>
              <a:t>24 </a:t>
            </a:r>
            <a:r>
              <a:rPr lang="fr-FR" sz="2400" dirty="0">
                <a:latin typeface="+mj-lt"/>
              </a:rPr>
              <a:t>Qui me délivrera de ce corps de mort? </a:t>
            </a:r>
            <a:r>
              <a:rPr lang="fr-FR" sz="2400" b="1" baseline="30000" dirty="0">
                <a:latin typeface="+mj-lt"/>
              </a:rPr>
              <a:t>25 </a:t>
            </a:r>
            <a:r>
              <a:rPr lang="fr-FR" sz="2400" dirty="0">
                <a:latin typeface="+mj-lt"/>
              </a:rPr>
              <a:t>J’en remercie Dieu, c’est possible par Jésus-Christ […]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dirty="0">
                <a:latin typeface="+mj-lt"/>
              </a:rPr>
              <a:t> </a:t>
            </a:r>
          </a:p>
          <a:p>
            <a:pPr marL="36900" indent="0" algn="ctr">
              <a:lnSpc>
                <a:spcPct val="120000"/>
              </a:lnSpc>
              <a:buNone/>
            </a:pPr>
            <a:r>
              <a:rPr lang="fr-FR" sz="2400" baseline="30000" dirty="0">
                <a:latin typeface="+mj-lt"/>
              </a:rPr>
              <a:t>8.1</a:t>
            </a:r>
            <a:r>
              <a:rPr lang="fr-FR" sz="2400" dirty="0">
                <a:latin typeface="+mj-lt"/>
              </a:rPr>
              <a:t> Il n'y a donc maintenant aucune condamnation pour ceux qui sont en Jésus-Christ.</a:t>
            </a:r>
            <a:endParaRPr lang="fr-FR" sz="2400" b="1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77B975-0BD6-21AE-2EAD-9F09470387E8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Romains 7.21, 24, 25 et 8.1 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F872CB7-0699-B855-5700-B09E1B46BCA8}"/>
              </a:ext>
            </a:extLst>
          </p:cNvPr>
          <p:cNvSpPr txBox="1">
            <a:spLocks/>
          </p:cNvSpPr>
          <p:nvPr/>
        </p:nvSpPr>
        <p:spPr>
          <a:xfrm>
            <a:off x="32259" y="1855395"/>
            <a:ext cx="3828215" cy="500260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La réponse de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oublie ce qu’il a fait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s’éloigne de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n’aime pas Dieu</a:t>
            </a:r>
          </a:p>
          <a:p>
            <a:pPr indent="-420300">
              <a:spcAft>
                <a:spcPts val="1800"/>
              </a:spcAft>
            </a:pP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</a:t>
            </a: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Jésus-Christ</a:t>
            </a:r>
            <a:endParaRPr lang="fr-FR" sz="2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indent="-420300">
              <a:spcAft>
                <a:spcPts val="1800"/>
              </a:spcAft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915517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38CDB-128D-8D55-1FE8-8DBAA3140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CA66DAEA-E3F2-5C00-2C62-F5B42F0C1296}"/>
              </a:ext>
            </a:extLst>
          </p:cNvPr>
          <p:cNvSpPr txBox="1">
            <a:spLocks/>
          </p:cNvSpPr>
          <p:nvPr/>
        </p:nvSpPr>
        <p:spPr>
          <a:xfrm>
            <a:off x="1" y="-1"/>
            <a:ext cx="12191999" cy="7469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i="1" dirty="0"/>
              <a:t>Comment cela a-t-il pu arriver ?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E7BFB43-A775-019D-F5B8-FBB5A56449CD}"/>
              </a:ext>
            </a:extLst>
          </p:cNvPr>
          <p:cNvCxnSpPr/>
          <p:nvPr/>
        </p:nvCxnSpPr>
        <p:spPr>
          <a:xfrm>
            <a:off x="3860474" y="2153570"/>
            <a:ext cx="0" cy="2743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F70D258B-92FD-BC39-674E-8F19191D0ED8}"/>
              </a:ext>
            </a:extLst>
          </p:cNvPr>
          <p:cNvSpPr txBox="1"/>
          <p:nvPr/>
        </p:nvSpPr>
        <p:spPr>
          <a:xfrm>
            <a:off x="4049366" y="2066539"/>
            <a:ext cx="8142634" cy="137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4 </a:t>
            </a:r>
            <a:r>
              <a:rPr lang="fr-FR" sz="2400" dirty="0"/>
              <a:t>Ainsi</a:t>
            </a:r>
            <a:r>
              <a:rPr lang="fr-FR" sz="2400" b="1" dirty="0"/>
              <a:t>, </a:t>
            </a:r>
            <a:r>
              <a:rPr lang="fr-FR" sz="2400" dirty="0"/>
              <a:t>la justice réclamée par la loi est accomplie en nous qui vivons non conformément à notre nature propre mais </a:t>
            </a:r>
            <a:r>
              <a:rPr lang="fr-FR" sz="2400" b="1" dirty="0"/>
              <a:t>conformément à l'Esprit.</a:t>
            </a:r>
            <a:endParaRPr lang="fr-FR" sz="2400" b="1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29B43B-486C-45A7-7CF1-C462D79C385E}"/>
              </a:ext>
            </a:extLst>
          </p:cNvPr>
          <p:cNvSpPr txBox="1"/>
          <p:nvPr/>
        </p:nvSpPr>
        <p:spPr>
          <a:xfrm>
            <a:off x="3947140" y="1204371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Romains 8.4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92AD47C-DE72-6A52-F0E0-1447A253B33B}"/>
              </a:ext>
            </a:extLst>
          </p:cNvPr>
          <p:cNvSpPr txBox="1">
            <a:spLocks/>
          </p:cNvSpPr>
          <p:nvPr/>
        </p:nvSpPr>
        <p:spPr>
          <a:xfrm>
            <a:off x="32259" y="1855395"/>
            <a:ext cx="3828215" cy="500260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indent="-420300">
              <a:spcAft>
                <a:spcPts val="1800"/>
              </a:spcAft>
            </a:pPr>
            <a:r>
              <a:rPr lang="fr-FR" sz="26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La réponse de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n’écoute pas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oublie ce qu’il a fait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s’éloigne de Dieu</a:t>
            </a:r>
          </a:p>
          <a:p>
            <a:pPr indent="-420300">
              <a:spcAft>
                <a:spcPts val="1800"/>
              </a:spcAft>
            </a:pPr>
            <a:r>
              <a:rPr lang="fr-FR" sz="2400" dirty="0"/>
              <a:t>On n’aime pas Dieu</a:t>
            </a:r>
          </a:p>
          <a:p>
            <a:pPr indent="-420300">
              <a:spcAft>
                <a:spcPts val="1800"/>
              </a:spcAft>
            </a:pP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</a:t>
            </a: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Le Saint-Esprit</a:t>
            </a:r>
            <a:endParaRPr lang="fr-FR" sz="26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indent="-420300">
              <a:spcAft>
                <a:spcPts val="1800"/>
              </a:spcAft>
            </a:pP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C71331-652B-BBE2-F946-378D6EAAD715}"/>
              </a:ext>
            </a:extLst>
          </p:cNvPr>
          <p:cNvSpPr txBox="1"/>
          <p:nvPr/>
        </p:nvSpPr>
        <p:spPr>
          <a:xfrm>
            <a:off x="4017107" y="4765265"/>
            <a:ext cx="8142634" cy="137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baseline="30000" dirty="0"/>
              <a:t>6 </a:t>
            </a:r>
            <a:r>
              <a:rPr lang="fr-FR" sz="2400" dirty="0"/>
              <a:t>Je suis persuadé que celui qui a commencé en vous cette bonne œuvre la poursuivra jusqu’à son terme, jusqu'au jour de Jésus-Christ.</a:t>
            </a:r>
            <a:endParaRPr lang="fr-FR" sz="2400" b="1" u="sng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5A60B4-C9D8-0A68-8344-D5CAD02A7FC0}"/>
              </a:ext>
            </a:extLst>
          </p:cNvPr>
          <p:cNvSpPr txBox="1"/>
          <p:nvPr/>
        </p:nvSpPr>
        <p:spPr>
          <a:xfrm>
            <a:off x="3860474" y="4110796"/>
            <a:ext cx="8142634" cy="4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 indent="0" algn="ctr">
              <a:lnSpc>
                <a:spcPct val="120000"/>
              </a:lnSpc>
              <a:buNone/>
            </a:pPr>
            <a:r>
              <a:rPr lang="fr-FR" sz="24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Philippiens 1.6</a:t>
            </a:r>
          </a:p>
        </p:txBody>
      </p:sp>
    </p:spTree>
    <p:extLst>
      <p:ext uri="{BB962C8B-B14F-4D97-AF65-F5344CB8AC3E}">
        <p14:creationId xmlns:p14="http://schemas.microsoft.com/office/powerpoint/2010/main" val="1450389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32633-6175-E9F9-6369-211FF15A9B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13000"/>
          </a:blip>
          <a:srcRect b="147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ABD30D7-99CD-58FE-83AB-1C0EE32B60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***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5F578E-E150-9C74-4722-1DB79ECE2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6802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oise">
  <a:themeElements>
    <a:clrScheme name="Personnalisé 1">
      <a:dk1>
        <a:sysClr val="windowText" lastClr="000000"/>
      </a:dk1>
      <a:lt1>
        <a:sysClr val="window" lastClr="FFFFFF"/>
      </a:lt1>
      <a:dk2>
        <a:srgbClr val="212745"/>
      </a:dk2>
      <a:lt2>
        <a:srgbClr val="FFFFFF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oi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D5CBAF11-69B7-47EA-BC01-41F77058C2A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TM04033929[[fn=Ardoise]]</Template>
  <TotalTime>27109</TotalTime>
  <Words>1352</Words>
  <Application>Microsoft Office PowerPoint</Application>
  <PresentationFormat>Grand écran</PresentationFormat>
  <Paragraphs>185</Paragraphs>
  <Slides>32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Century Gothic</vt:lpstr>
      <vt:lpstr>Wingdings</vt:lpstr>
      <vt:lpstr>Wingdings 2</vt:lpstr>
      <vt:lpstr>Ardoise</vt:lpstr>
      <vt:lpstr>***</vt:lpstr>
      <vt:lpstr> </vt:lpstr>
      <vt:lpstr>Comment cela  a-t-il pu arriver ?</vt:lpstr>
      <vt:lpstr>Présentation PowerPoint</vt:lpstr>
      <vt:lpstr>Comment cela  a-t-il pu arriver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***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***</dc:title>
  <dc:creator>Stephen Bastin</dc:creator>
  <cp:lastModifiedBy>Stephen Bastin</cp:lastModifiedBy>
  <cp:revision>71</cp:revision>
  <cp:lastPrinted>2025-08-02T18:50:44Z</cp:lastPrinted>
  <dcterms:created xsi:type="dcterms:W3CDTF">2023-11-15T12:53:34Z</dcterms:created>
  <dcterms:modified xsi:type="dcterms:W3CDTF">2026-03-14T18:01:16Z</dcterms:modified>
</cp:coreProperties>
</file>