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4" r:id="rId3"/>
    <p:sldId id="276" r:id="rId4"/>
    <p:sldId id="275" r:id="rId5"/>
    <p:sldId id="289" r:id="rId6"/>
    <p:sldId id="295" r:id="rId7"/>
    <p:sldId id="262" r:id="rId8"/>
    <p:sldId id="263" r:id="rId9"/>
    <p:sldId id="298" r:id="rId10"/>
    <p:sldId id="297" r:id="rId11"/>
    <p:sldId id="277" r:id="rId12"/>
    <p:sldId id="299" r:id="rId13"/>
    <p:sldId id="290" r:id="rId14"/>
    <p:sldId id="278" r:id="rId15"/>
    <p:sldId id="300" r:id="rId16"/>
    <p:sldId id="291" r:id="rId17"/>
    <p:sldId id="285" r:id="rId18"/>
    <p:sldId id="283" r:id="rId19"/>
    <p:sldId id="301" r:id="rId20"/>
    <p:sldId id="292" r:id="rId21"/>
    <p:sldId id="287" r:id="rId22"/>
    <p:sldId id="288" r:id="rId23"/>
    <p:sldId id="282" r:id="rId24"/>
    <p:sldId id="264" r:id="rId25"/>
    <p:sldId id="273" r:id="rId26"/>
    <p:sldId id="280" r:id="rId27"/>
    <p:sldId id="281" r:id="rId28"/>
    <p:sldId id="286" r:id="rId2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114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9AA6E3-1B51-4866-96C1-16ACF8F02C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09F6E1C-FB44-4C7C-B18A-77A0B8DDBF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E879C8-659F-4DC3-81E5-5E895CC64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AD5F-B389-44DD-9570-AF21EA90B94D}" type="datetimeFigureOut">
              <a:rPr lang="fr-FR" smtClean="0"/>
              <a:t>15/05/2026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0F8F05-AC62-4C87-A287-319BAB432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654A13-DFCD-4350-B0D5-ADBC1067F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A96CA-D054-448C-90CC-6E63731BA7C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8038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AF672A-B3DD-4112-AB4D-7053456A1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10B1B0-D9DC-4633-954E-CA5B7509B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892D4D-BB1A-4E6B-B88D-62F060D78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AD5F-B389-44DD-9570-AF21EA90B94D}" type="datetimeFigureOut">
              <a:rPr lang="fr-FR" smtClean="0"/>
              <a:t>15/05/2026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1A29B1-5660-48A9-8030-E77179E53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6453E1-B0D9-453A-B6F9-3FFBEB879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A96CA-D054-448C-90CC-6E63731BA7C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8022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81A3C1-7058-47C5-AC0A-004FC253B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0C1A020-2548-4AEA-851F-ABA94419E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0067B0-9423-4879-952F-2D59ED448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AD5F-B389-44DD-9570-AF21EA90B94D}" type="datetimeFigureOut">
              <a:rPr lang="fr-FR" smtClean="0"/>
              <a:t>15/05/2026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B8E7B1-612A-4FEC-BDBC-687BF649A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62E232-9366-4501-A4DF-825982857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A96CA-D054-448C-90CC-6E63731BA7C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3103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100076-B306-46DF-AD46-0B04CED1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D257F9-49A3-431D-943B-B410B76726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A1543E7-7935-418B-B312-000ACC67E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305E7E1-2D5D-44F4-81DF-18C701AF4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AD5F-B389-44DD-9570-AF21EA90B94D}" type="datetimeFigureOut">
              <a:rPr lang="fr-FR" smtClean="0"/>
              <a:t>15/05/2026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663C18-CA42-4247-A25A-6B465585F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CB30C5-8C97-41F0-B019-33C3ADF1D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A96CA-D054-448C-90CC-6E63731BA7C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1998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7090DE-CE6A-40AD-9034-216F43261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F2B2567-23DA-49B8-A15F-A262FAFE4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6C97BC5-2739-405C-AA3F-4506A9C13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EA6313F-0E26-45AC-B8C8-208159FE44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AEC66B-65AC-474F-B2A1-F24500826B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61C1AD3-D008-450D-98F3-0B36A223D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AD5F-B389-44DD-9570-AF21EA90B94D}" type="datetimeFigureOut">
              <a:rPr lang="fr-FR" smtClean="0"/>
              <a:t>15/05/2026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5E96E0D-DEFF-4C03-8970-C6CDB7CFF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77E982D-86B1-4867-AEF2-DBEDB1AC0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A96CA-D054-448C-90CC-6E63731BA7C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658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A4EDB3-BF10-4259-8DB9-2F9453607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A45CB29-A448-4857-A500-8D059FA37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AD5F-B389-44DD-9570-AF21EA90B94D}" type="datetimeFigureOut">
              <a:rPr lang="fr-FR" smtClean="0"/>
              <a:t>15/05/2026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5306F5-DFA5-4C6F-885D-406AE8309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2F921E0-F4DA-40B2-937C-EA95DD957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A96CA-D054-448C-90CC-6E63731BA7C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1746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92635B-717F-4D2B-BDF1-CBAAEBB66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AD5F-B389-44DD-9570-AF21EA90B94D}" type="datetimeFigureOut">
              <a:rPr lang="fr-FR" smtClean="0"/>
              <a:t>15/05/2026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36A1817-79CC-4A23-B1D9-9FEA844A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BAFDC5-07B6-4360-B1BC-5F943DD2C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A96CA-D054-448C-90CC-6E63731BA7C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4928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59D66-FD33-48F0-828A-0C6BAC3E8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807771-8CF1-4345-9934-BAC8C9175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C45F621-1F4F-40B9-8514-D7BD2B2E9D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DA4BBE-BF17-41D7-A48C-92CFA68F9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AD5F-B389-44DD-9570-AF21EA90B94D}" type="datetimeFigureOut">
              <a:rPr lang="fr-FR" smtClean="0"/>
              <a:t>15/05/2026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7536823-3561-4ECF-AC94-5E8E56F99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4BEA2CE-E34C-45B5-8AA4-82583304F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A96CA-D054-448C-90CC-6E63731BA7C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9934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FA2FA7-FE07-476F-9289-F9DAD137F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72303BA-CCCB-4D7F-BCFC-63004BD5D8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661C8CF-3D5F-467D-8CA6-5D511926F4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10BF706-91BF-4755-80B4-39F9AE664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AD5F-B389-44DD-9570-AF21EA90B94D}" type="datetimeFigureOut">
              <a:rPr lang="fr-FR" smtClean="0"/>
              <a:t>15/05/2026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867E74-8836-4C15-875B-513A61D26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EECDD9E-7D3B-495B-818A-8D464BFA6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A96CA-D054-448C-90CC-6E63731BA7C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0333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9D80D6-0929-41F9-BD97-10D87A01C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C0BC00-03C6-4D58-93DB-BFC2B19E97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59582E-591C-496C-9653-338CF86C0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AD5F-B389-44DD-9570-AF21EA90B94D}" type="datetimeFigureOut">
              <a:rPr lang="fr-FR" smtClean="0"/>
              <a:t>15/05/2026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896D6A-5AA3-476F-9D90-95AA9CAA8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3BC3E3-17B4-4574-B0C2-BDD5FAE92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A96CA-D054-448C-90CC-6E63731BA7C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3836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F2FBFF5-777B-485D-B022-DABD05A807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3324148-71C1-487A-B391-2D7C8AA3F7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131B4E-89C2-4EF0-A937-0B063BF6B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AD5F-B389-44DD-9570-AF21EA90B94D}" type="datetimeFigureOut">
              <a:rPr lang="fr-FR" smtClean="0"/>
              <a:t>15/05/2026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0F9022-3EEC-4717-9A0E-60C140B10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A1A3A3-7A79-45B7-95BF-397C6FA22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A96CA-D054-448C-90CC-6E63731BA7C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6623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A3AF7EA-B8F8-453A-A2FA-E35F2C2BC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C048B4-3DEF-4A52-A714-F98A5488C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5DE3E2-BEAA-4DBB-BFD5-EA39802CD6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9AD5F-B389-44DD-9570-AF21EA90B94D}" type="datetimeFigureOut">
              <a:rPr lang="fr-FR" smtClean="0"/>
              <a:t>15/05/2026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A7392F-45BF-4741-A899-04DF85011C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440685-BD2E-4023-96E6-16655FC87C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A96CA-D054-448C-90CC-6E63731BA7C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0640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mcitv.com/bible/colossiens-3-2.html#2" TargetMode="External"/><Relationship Id="rId2" Type="http://schemas.openxmlformats.org/officeDocument/2006/relationships/hyperlink" Target="https://emcitv.com/bible/colossiens-3-1.html#1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mcitv.com/bible/colossiens-3-4.html#4" TargetMode="External"/><Relationship Id="rId4" Type="http://schemas.openxmlformats.org/officeDocument/2006/relationships/hyperlink" Target="https://emcitv.com/bible/colossiens-3-3.html#3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mcitv.com/bible/colossiens-3-6.html#6" TargetMode="External"/><Relationship Id="rId2" Type="http://schemas.openxmlformats.org/officeDocument/2006/relationships/hyperlink" Target="https://emcitv.com/bible/colossiens-3-5.html#5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mcitv.com/bible/colossiens-3-8.html#8" TargetMode="External"/><Relationship Id="rId4" Type="http://schemas.openxmlformats.org/officeDocument/2006/relationships/hyperlink" Target="https://emcitv.com/bible/colossiens-3-7.html#7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" Target="slide6.xml"/><Relationship Id="rId7" Type="http://schemas.openxmlformats.org/officeDocument/2006/relationships/slide" Target="slide1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slide" Target="slide20.xml"/><Relationship Id="rId5" Type="http://schemas.openxmlformats.org/officeDocument/2006/relationships/slide" Target="slide10.xml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slide" Target="slide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" Target="slide6.xml"/><Relationship Id="rId7" Type="http://schemas.openxmlformats.org/officeDocument/2006/relationships/slide" Target="slide1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slide" Target="slide20.xml"/><Relationship Id="rId5" Type="http://schemas.openxmlformats.org/officeDocument/2006/relationships/slide" Target="slide10.xml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slide" Target="slide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mcitv.com/bible/colossiens-3-1.html#1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mcitv.com/bible/colossiens-3-2.html#2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" Target="slide6.xml"/><Relationship Id="rId7" Type="http://schemas.openxmlformats.org/officeDocument/2006/relationships/slide" Target="slide1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slide" Target="slide20.xml"/><Relationship Id="rId5" Type="http://schemas.openxmlformats.org/officeDocument/2006/relationships/slide" Target="slide10.xml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slide" Target="slide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mcitv.com/bible/colossiens-3-3.html#3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mcitv.com/bible/colossiens-3-4.html#4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" Target="slide6.xml"/><Relationship Id="rId7" Type="http://schemas.openxmlformats.org/officeDocument/2006/relationships/slide" Target="slide1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slide" Target="slide20.xml"/><Relationship Id="rId5" Type="http://schemas.openxmlformats.org/officeDocument/2006/relationships/slide" Target="slide10.xml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mcitv.com/bible/colossiens-3-5.html#5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mcitv.com/bible/colossiens-3-8.html#8" TargetMode="External"/><Relationship Id="rId5" Type="http://schemas.openxmlformats.org/officeDocument/2006/relationships/hyperlink" Target="https://emcitv.com/bible/colossiens-3-7.html#7" TargetMode="External"/><Relationship Id="rId4" Type="http://schemas.openxmlformats.org/officeDocument/2006/relationships/hyperlink" Target="https://emcitv.com/bible/colossiens-3-6.html#6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" Target="slide6.xml"/><Relationship Id="rId7" Type="http://schemas.openxmlformats.org/officeDocument/2006/relationships/slide" Target="slide1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slide" Target="slide20.xml"/><Relationship Id="rId5" Type="http://schemas.openxmlformats.org/officeDocument/2006/relationships/slide" Target="slide10.xml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slide" Target="slide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5" name="Picture 4" descr="Figures de maisons de position et de taille différentes">
            <a:extLst>
              <a:ext uri="{FF2B5EF4-FFF2-40B4-BE49-F238E27FC236}">
                <a16:creationId xmlns:a16="http://schemas.microsoft.com/office/drawing/2014/main" id="{87AF547C-B8A3-F857-CD04-A063BF356D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80" r="35364" b="7711"/>
          <a:stretch>
            <a:fillRect/>
          </a:stretch>
        </p:blipFill>
        <p:spPr>
          <a:xfrm>
            <a:off x="2565779" y="10"/>
            <a:ext cx="9703555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E74C02A-3CB6-4951-83F6-B626015E2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999" y="2086463"/>
            <a:ext cx="3514899" cy="2416761"/>
          </a:xfrm>
        </p:spPr>
        <p:txBody>
          <a:bodyPr anchor="b">
            <a:normAutofit/>
          </a:bodyPr>
          <a:lstStyle/>
          <a:p>
            <a:r>
              <a:rPr lang="fr-FR" sz="4800" b="1" noProof="0" dirty="0">
                <a:solidFill>
                  <a:schemeClr val="bg1"/>
                </a:solidFill>
              </a:rPr>
              <a:t>Un appel à vivre différemment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BD3EFED-1B66-4B21-9E12-C42A39ACA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1029" y="5519925"/>
            <a:ext cx="2947608" cy="824093"/>
          </a:xfrm>
        </p:spPr>
        <p:txBody>
          <a:bodyPr>
            <a:normAutofit/>
          </a:bodyPr>
          <a:lstStyle/>
          <a:p>
            <a:pPr algn="l"/>
            <a:r>
              <a:rPr lang="fr-FR" sz="2000" b="1" i="1" noProof="0" dirty="0">
                <a:solidFill>
                  <a:schemeClr val="bg1"/>
                </a:solidFill>
              </a:rPr>
              <a:t>LETTRE AUX COLOSSIENS</a:t>
            </a:r>
          </a:p>
          <a:p>
            <a:pPr algn="l"/>
            <a:r>
              <a:rPr lang="fr-FR" sz="2000" b="1" i="1" noProof="0" dirty="0">
                <a:solidFill>
                  <a:schemeClr val="bg1"/>
                </a:solidFill>
              </a:rPr>
              <a:t>Col 3.1-8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668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12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816506-17D2-F691-57F9-F4DFEBB60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7" name="Rectangle 5156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58" name="Rectangle 5157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 descr="Etude biblique - Colossiens - 3/4 | Trésorsonore">
            <a:extLst>
              <a:ext uri="{FF2B5EF4-FFF2-40B4-BE49-F238E27FC236}">
                <a16:creationId xmlns:a16="http://schemas.microsoft.com/office/drawing/2014/main" id="{F356F2B1-3A00-4A0B-3E0F-B0E0DBDFC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0" r="2" b="2"/>
          <a:stretch>
            <a:fillRect/>
          </a:stretch>
        </p:blipFill>
        <p:spPr bwMode="auto">
          <a:xfrm>
            <a:off x="1155547" y="637762"/>
            <a:ext cx="9889808" cy="557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154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>
              <a:solidFill>
                <a:schemeClr val="tx1"/>
              </a:solidFill>
            </a:endParaRPr>
          </a:p>
        </p:txBody>
      </p:sp>
      <p:cxnSp>
        <p:nvCxnSpPr>
          <p:cNvPr id="30" name="Straight Connector 10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6ADA68BD-D048-4633-8DBD-F95ABE9CB018}"/>
              </a:ext>
            </a:extLst>
          </p:cNvPr>
          <p:cNvSpPr/>
          <p:nvPr/>
        </p:nvSpPr>
        <p:spPr>
          <a:xfrm>
            <a:off x="1392667" y="1402450"/>
            <a:ext cx="9406666" cy="4843180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fr-FR" sz="3500" b="1" noProof="0" dirty="0">
                <a:solidFill>
                  <a:schemeClr val="bg1"/>
                </a:solidFill>
              </a:rPr>
              <a:t>Colossiens 3. 1-4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fr-FR" sz="2800" noProof="0" dirty="0">
                <a:solidFill>
                  <a:schemeClr val="bg1"/>
                </a:solidFill>
              </a:rPr>
              <a:t>« </a:t>
            </a:r>
            <a:r>
              <a:rPr lang="fr-FR" sz="2600" b="1" u="sng" noProof="0" dirty="0">
                <a:solidFill>
                  <a:schemeClr val="accent4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fr-FR" sz="2800" noProof="0" dirty="0">
                <a:solidFill>
                  <a:schemeClr val="bg1"/>
                </a:solidFill>
              </a:rPr>
              <a:t> Si donc vous êtes ressuscités avec Christ, recherchez les choses d'en haut, où Christ est assis à la droite de Dieu. </a:t>
            </a:r>
            <a:r>
              <a:rPr lang="fr-FR" sz="2600" b="1" u="sng" noProof="0" dirty="0">
                <a:solidFill>
                  <a:schemeClr val="accent4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fr-FR" sz="2600" b="1" u="sng" noProof="0" dirty="0">
                <a:solidFill>
                  <a:schemeClr val="accent4"/>
                </a:solidFill>
              </a:rPr>
              <a:t> </a:t>
            </a:r>
            <a:r>
              <a:rPr lang="fr-FR" sz="2800" noProof="0" dirty="0">
                <a:solidFill>
                  <a:schemeClr val="bg1"/>
                </a:solidFill>
              </a:rPr>
              <a:t>Attachez-vous aux réalités d'en haut, et non à celles qui sont sur la terre.</a:t>
            </a:r>
            <a:r>
              <a:rPr lang="fr-FR" sz="2600" b="1" u="sng" noProof="0" dirty="0">
                <a:solidFill>
                  <a:schemeClr val="accent4"/>
                </a:solidFill>
              </a:rPr>
              <a:t> </a:t>
            </a:r>
            <a:r>
              <a:rPr lang="fr-FR" sz="2600" b="1" u="sng" noProof="0" dirty="0">
                <a:solidFill>
                  <a:schemeClr val="accent4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r>
              <a:rPr lang="fr-FR" sz="2600" b="1" u="sng" noProof="0" dirty="0">
                <a:solidFill>
                  <a:schemeClr val="accent4"/>
                </a:solidFill>
              </a:rPr>
              <a:t> </a:t>
            </a:r>
            <a:r>
              <a:rPr lang="fr-FR" sz="2800" noProof="0" dirty="0">
                <a:solidFill>
                  <a:schemeClr val="bg1"/>
                </a:solidFill>
              </a:rPr>
              <a:t>En effet, vous avez connu la mort et votre vie est cachée avec Christ en Dieu. </a:t>
            </a:r>
            <a:r>
              <a:rPr lang="fr-FR" sz="2600" b="1" u="sng" noProof="0" dirty="0">
                <a:solidFill>
                  <a:schemeClr val="accent4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  <a:r>
              <a:rPr lang="fr-FR" sz="2800" noProof="0" dirty="0">
                <a:solidFill>
                  <a:schemeClr val="bg1"/>
                </a:solidFill>
              </a:rPr>
              <a:t> Quand Christ, notre vie, apparaîtra, alors vous apparaîtrez aussi avec lui dans la gloire.</a:t>
            </a:r>
            <a:endParaRPr lang="fr-FR" sz="2800" noProof="0" dirty="0">
              <a:solidFill>
                <a:schemeClr val="bg1"/>
              </a:solidFill>
              <a:effectLst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60154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6ADA68BD-D048-4633-8DBD-F95ABE9CB018}"/>
              </a:ext>
            </a:extLst>
          </p:cNvPr>
          <p:cNvSpPr/>
          <p:nvPr/>
        </p:nvSpPr>
        <p:spPr>
          <a:xfrm>
            <a:off x="1392667" y="1312749"/>
            <a:ext cx="9406666" cy="56604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fr-FR" sz="3500" b="1" noProof="0" dirty="0">
                <a:solidFill>
                  <a:schemeClr val="bg1"/>
                </a:solidFill>
              </a:rPr>
              <a:t>Colossiens 3. 5-8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fr-FR" sz="2600" b="1" u="sng" noProof="0" dirty="0">
                <a:solidFill>
                  <a:schemeClr val="accent4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r>
              <a:rPr lang="fr-FR" sz="2600" noProof="0" dirty="0">
                <a:solidFill>
                  <a:schemeClr val="bg1"/>
                </a:solidFill>
              </a:rPr>
              <a:t> Faites donc mourir en vous ce qui est terrestre: l'immoralité sexuelle, l'impureté, les passions, les mauvais désirs et la soif de posséder, qui est une idolâtrie. </a:t>
            </a:r>
            <a:r>
              <a:rPr lang="fr-FR" sz="2600" b="1" u="sng" noProof="0" dirty="0">
                <a:solidFill>
                  <a:schemeClr val="accent4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r>
              <a:rPr lang="fr-FR" sz="2600" b="1" u="sng" noProof="0" dirty="0">
                <a:solidFill>
                  <a:schemeClr val="accent4"/>
                </a:solidFill>
              </a:rPr>
              <a:t> </a:t>
            </a:r>
            <a:r>
              <a:rPr lang="fr-FR" sz="2600" noProof="0" dirty="0">
                <a:solidFill>
                  <a:schemeClr val="bg1"/>
                </a:solidFill>
              </a:rPr>
              <a:t>C'est à cause de cela que la colère de Dieu vient [sur les hommes rebelles]. </a:t>
            </a:r>
            <a:r>
              <a:rPr lang="fr-FR" sz="2600" b="1" u="sng" noProof="0" dirty="0">
                <a:solidFill>
                  <a:schemeClr val="accent4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r>
              <a:rPr lang="fr-FR" sz="2600" noProof="0" dirty="0">
                <a:solidFill>
                  <a:schemeClr val="bg1"/>
                </a:solidFill>
              </a:rPr>
              <a:t> Vous aussi autrefois, lorsque vous viviez parmi eux, vous marchiez dans ces péchés. </a:t>
            </a:r>
            <a:r>
              <a:rPr lang="fr-FR" sz="2600" b="1" u="sng" noProof="0" dirty="0">
                <a:solidFill>
                  <a:schemeClr val="accent4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r>
              <a:rPr lang="fr-FR" sz="2600" noProof="0" dirty="0">
                <a:solidFill>
                  <a:schemeClr val="bg1"/>
                </a:solidFill>
              </a:rPr>
              <a:t> Mais maintenant, renoncez à tout cela, à la colère, à la fureur, à la méchanceté, à la calomnie, aux grossièretés qui pourraient sortir de votre bouche. »</a:t>
            </a:r>
            <a:endParaRPr lang="fr-FR" sz="2600" noProof="0" dirty="0">
              <a:solidFill>
                <a:schemeClr val="bg1"/>
              </a:solidFill>
              <a:effectLst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81493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81F304-A9E9-2D2C-CA72-19BDD96CE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CCDE0-ED44-BAAB-F30A-20FE59D150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0"/>
            <a:ext cx="3070746" cy="291570"/>
          </a:xfrm>
        </p:spPr>
        <p:txBody>
          <a:bodyPr>
            <a:noAutofit/>
          </a:bodyPr>
          <a:lstStyle/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0F7C667-DAC5-8F75-2F1A-89FC893324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5" name="Zoom de diapositive 24">
                <a:extLst>
                  <a:ext uri="{FF2B5EF4-FFF2-40B4-BE49-F238E27FC236}">
                    <a16:creationId xmlns:a16="http://schemas.microsoft.com/office/drawing/2014/main" id="{2C6B9973-A053-D63D-12CD-A4219CF4235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75978084"/>
                  </p:ext>
                </p:extLst>
              </p:nvPr>
            </p:nvGraphicFramePr>
            <p:xfrm>
              <a:off x="466093" y="2357469"/>
              <a:ext cx="2453753" cy="1380236"/>
            </p:xfrm>
            <a:graphic>
              <a:graphicData uri="http://schemas.microsoft.com/office/powerpoint/2016/slidezoom">
                <pslz:sldZm>
                  <pslz:sldZmObj sldId="295" cId="4221574741">
                    <pslz:zmPr id="{20CC4CE0-39EF-48E3-9D73-6B1E21D4F98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5" name="Zoom de diapositive 24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2C6B9973-A053-D63D-12CD-A4219CF4235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66093" y="2357469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7" name="Zoom de diapositive 26">
                <a:extLst>
                  <a:ext uri="{FF2B5EF4-FFF2-40B4-BE49-F238E27FC236}">
                    <a16:creationId xmlns:a16="http://schemas.microsoft.com/office/drawing/2014/main" id="{9C6CA268-CE55-A763-58CE-C7AB8965FC1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97961234"/>
                  </p:ext>
                </p:extLst>
              </p:nvPr>
            </p:nvGraphicFramePr>
            <p:xfrm>
              <a:off x="392201" y="6920233"/>
              <a:ext cx="2453753" cy="1380236"/>
            </p:xfrm>
            <a:graphic>
              <a:graphicData uri="http://schemas.microsoft.com/office/powerpoint/2016/slidezoom">
                <pslz:sldZm>
                  <pslz:sldZmObj sldId="297" cId="578520894">
                    <pslz:zmPr id="{1F24C0F5-1094-4C67-B4D5-4810C3F937CE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7" name="Zoom de diapositive 26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9C6CA268-CE55-A763-58CE-C7AB8965FC1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2201" y="6920233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9" name="Zoom de diapositive 28">
                <a:extLst>
                  <a:ext uri="{FF2B5EF4-FFF2-40B4-BE49-F238E27FC236}">
                    <a16:creationId xmlns:a16="http://schemas.microsoft.com/office/drawing/2014/main" id="{7B834C36-9A05-85F3-6121-52B2C763D19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76068555"/>
                  </p:ext>
                </p:extLst>
              </p:nvPr>
            </p:nvGraphicFramePr>
            <p:xfrm>
              <a:off x="2929658" y="6920233"/>
              <a:ext cx="2453753" cy="1380236"/>
            </p:xfrm>
            <a:graphic>
              <a:graphicData uri="http://schemas.microsoft.com/office/powerpoint/2016/slidezoom">
                <pslz:sldZm>
                  <pslz:sldZmObj sldId="290" cId="3676576980">
                    <pslz:zmPr id="{BAC4A32A-9043-49A9-B710-7498F5339851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9" name="Zoom de diapositive 28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7B834C36-9A05-85F3-6121-52B2C763D19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29658" y="6920233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31" name="Zoom de diapositive 30">
                <a:extLst>
                  <a:ext uri="{FF2B5EF4-FFF2-40B4-BE49-F238E27FC236}">
                    <a16:creationId xmlns:a16="http://schemas.microsoft.com/office/drawing/2014/main" id="{6E610661-3A32-90F4-3E6F-FD44F709B9F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11031160"/>
                  </p:ext>
                </p:extLst>
              </p:nvPr>
            </p:nvGraphicFramePr>
            <p:xfrm>
              <a:off x="5467115" y="6920233"/>
              <a:ext cx="2453753" cy="1380236"/>
            </p:xfrm>
            <a:graphic>
              <a:graphicData uri="http://schemas.microsoft.com/office/powerpoint/2016/slidezoom">
                <pslz:sldZm>
                  <pslz:sldZmObj sldId="291" cId="974221870">
                    <pslz:zmPr id="{218A3BB2-7461-437B-B285-20A14B3DFF90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1" name="Zoom de diapositive 30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6E610661-3A32-90F4-3E6F-FD44F709B9F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467115" y="6920233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33" name="Zoom de diapositive 32">
                <a:extLst>
                  <a:ext uri="{FF2B5EF4-FFF2-40B4-BE49-F238E27FC236}">
                    <a16:creationId xmlns:a16="http://schemas.microsoft.com/office/drawing/2014/main" id="{7C7BC355-FD7E-5637-3758-5C1F7B1165A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28387894"/>
                  </p:ext>
                </p:extLst>
              </p:nvPr>
            </p:nvGraphicFramePr>
            <p:xfrm>
              <a:off x="8035465" y="6920233"/>
              <a:ext cx="2453753" cy="1380236"/>
            </p:xfrm>
            <a:graphic>
              <a:graphicData uri="http://schemas.microsoft.com/office/powerpoint/2016/slidezoom">
                <pslz:sldZm>
                  <pslz:sldZmObj sldId="292" cId="4284777085">
                    <pslz:zmPr id="{F42756D5-DCD4-49DD-9DAA-9C01881B204F}" returnToParent="0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3" name="Zoom de diapositive 32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7C7BC355-FD7E-5637-3758-5C1F7B1165A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035465" y="6920233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65046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2643FE-5937-3E6D-8E7D-42343C8C3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010227-5E62-A36B-1FB1-C1BB12A1A3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0"/>
            <a:ext cx="3070746" cy="291570"/>
          </a:xfrm>
        </p:spPr>
        <p:txBody>
          <a:bodyPr>
            <a:noAutofit/>
          </a:bodyPr>
          <a:lstStyle/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D12742-2228-DB7E-4C89-AEA00C2498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0D7A337-3988-41B9-0414-34E6D11A6297}"/>
              </a:ext>
            </a:extLst>
          </p:cNvPr>
          <p:cNvSpPr txBox="1"/>
          <p:nvPr/>
        </p:nvSpPr>
        <p:spPr>
          <a:xfrm>
            <a:off x="672902" y="2332290"/>
            <a:ext cx="30707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D3D32B2-28BC-2D38-741B-9AAEB3FFC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535" y="457199"/>
            <a:ext cx="7653866" cy="574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574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C23B4E1-F5B6-4C3D-8DF1-6D9F761733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535" y="457199"/>
            <a:ext cx="7653866" cy="5740399"/>
          </a:xfrm>
          <a:prstGeom prst="rect">
            <a:avLst/>
          </a:prstGeom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BBD3EFED-1B66-4B21-9E12-C42A39ACA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7F8974-4EF1-4390-B115-B2C857FFABA9}"/>
              </a:ext>
            </a:extLst>
          </p:cNvPr>
          <p:cNvSpPr txBox="1"/>
          <p:nvPr/>
        </p:nvSpPr>
        <p:spPr>
          <a:xfrm>
            <a:off x="0" y="942129"/>
            <a:ext cx="4039737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eriod"/>
            </a:pPr>
            <a:r>
              <a:rPr lang="fr-FR" sz="4400" noProof="0" dirty="0">
                <a:solidFill>
                  <a:srgbClr val="FFC000"/>
                </a:solidFill>
              </a:rPr>
              <a:t>Contexte</a:t>
            </a:r>
          </a:p>
          <a:p>
            <a:endParaRPr lang="fr-FR" sz="3600" noProof="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200" noProof="0" dirty="0">
                <a:solidFill>
                  <a:schemeClr val="bg1"/>
                </a:solidFill>
              </a:rPr>
              <a:t>Colosse, une église que Paul ne connaît pas.</a:t>
            </a:r>
          </a:p>
          <a:p>
            <a:endParaRPr lang="fr-FR" sz="3200" noProof="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200" noProof="0" dirty="0">
                <a:solidFill>
                  <a:schemeClr val="bg1"/>
                </a:solidFill>
              </a:rPr>
              <a:t>Une église en danger face aux diverses croyances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9A4F350C-3560-7C6F-CA48-CE368548AFFC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3070746" cy="2915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191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BBD3EFED-1B66-4B21-9E12-C42A39ACA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7F8974-4EF1-4390-B115-B2C857FFABA9}"/>
              </a:ext>
            </a:extLst>
          </p:cNvPr>
          <p:cNvSpPr txBox="1"/>
          <p:nvPr/>
        </p:nvSpPr>
        <p:spPr>
          <a:xfrm>
            <a:off x="0" y="1299633"/>
            <a:ext cx="574727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eriod"/>
            </a:pPr>
            <a:r>
              <a:rPr lang="fr-FR" sz="4400" dirty="0">
                <a:solidFill>
                  <a:srgbClr val="FFC000"/>
                </a:solidFill>
              </a:rPr>
              <a:t>Contexte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fr-FR" sz="3600" noProof="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200" noProof="0" dirty="0">
                <a:solidFill>
                  <a:schemeClr val="bg1"/>
                </a:solidFill>
              </a:rPr>
              <a:t>Une lettre d’encouragement de l’apôtre.</a:t>
            </a:r>
          </a:p>
          <a:p>
            <a:endParaRPr lang="fr-FR" sz="3200" noProof="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200" noProof="0" dirty="0">
                <a:solidFill>
                  <a:schemeClr val="bg1"/>
                </a:solidFill>
              </a:rPr>
              <a:t>Une lettre marquant la pleine suffisance de Christ et </a:t>
            </a:r>
            <a:r>
              <a:rPr lang="fr-FR" sz="3200" u="sng" noProof="0" dirty="0">
                <a:solidFill>
                  <a:schemeClr val="bg1"/>
                </a:solidFill>
              </a:rPr>
              <a:t>la nouvelle vie en Jésus</a:t>
            </a:r>
            <a:r>
              <a:rPr lang="fr-FR" sz="3600" u="sng" noProof="0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E5B378-0D68-4809-B686-F8462C9E73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273" y="1299633"/>
            <a:ext cx="6300793" cy="4258733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01B861B-839C-708B-0625-68CB6C8194A5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3070746" cy="2915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247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C745A4-2AD2-E16C-9592-560E1CE49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B70F8B-1E9F-EA83-6603-E6B78195CE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0"/>
            <a:ext cx="3070746" cy="291570"/>
          </a:xfrm>
        </p:spPr>
        <p:txBody>
          <a:bodyPr>
            <a:noAutofit/>
          </a:bodyPr>
          <a:lstStyle/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D16F6C4-A6E4-1616-FB75-2F2C3E5561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5" name="Zoom de diapositive 24">
                <a:extLst>
                  <a:ext uri="{FF2B5EF4-FFF2-40B4-BE49-F238E27FC236}">
                    <a16:creationId xmlns:a16="http://schemas.microsoft.com/office/drawing/2014/main" id="{8445F43C-5F65-0EBD-DEA0-FAEB6161C15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27925052"/>
                  </p:ext>
                </p:extLst>
              </p:nvPr>
            </p:nvGraphicFramePr>
            <p:xfrm>
              <a:off x="0" y="6920233"/>
              <a:ext cx="2453753" cy="1380236"/>
            </p:xfrm>
            <a:graphic>
              <a:graphicData uri="http://schemas.microsoft.com/office/powerpoint/2016/slidezoom">
                <pslz:sldZm>
                  <pslz:sldZmObj sldId="295" cId="4221574741">
                    <pslz:zmPr id="{20CC4CE0-39EF-48E3-9D73-6B1E21D4F98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5" name="Zoom de diapositive 24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8445F43C-5F65-0EBD-DEA0-FAEB6161C15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6920233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7" name="Zoom de diapositive 26">
                <a:extLst>
                  <a:ext uri="{FF2B5EF4-FFF2-40B4-BE49-F238E27FC236}">
                    <a16:creationId xmlns:a16="http://schemas.microsoft.com/office/drawing/2014/main" id="{C68B2D11-6AF0-FFA8-C3DE-D6B5A8524A9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66366954"/>
                  </p:ext>
                </p:extLst>
              </p:nvPr>
            </p:nvGraphicFramePr>
            <p:xfrm>
              <a:off x="1535374" y="2477543"/>
              <a:ext cx="2453753" cy="1380236"/>
            </p:xfrm>
            <a:graphic>
              <a:graphicData uri="http://schemas.microsoft.com/office/powerpoint/2016/slidezoom">
                <pslz:sldZm>
                  <pslz:sldZmObj sldId="297" cId="578520894">
                    <pslz:zmPr id="{1F24C0F5-1094-4C67-B4D5-4810C3F937CE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7" name="Zoom de diapositive 26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C68B2D11-6AF0-FFA8-C3DE-D6B5A8524A9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35374" y="2477543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9" name="Zoom de diapositive 28">
                <a:extLst>
                  <a:ext uri="{FF2B5EF4-FFF2-40B4-BE49-F238E27FC236}">
                    <a16:creationId xmlns:a16="http://schemas.microsoft.com/office/drawing/2014/main" id="{F8F8920B-0B65-354E-1AFC-0DE22B6ED32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929658" y="6920233"/>
              <a:ext cx="2453753" cy="1380236"/>
            </p:xfrm>
            <a:graphic>
              <a:graphicData uri="http://schemas.microsoft.com/office/powerpoint/2016/slidezoom">
                <pslz:sldZm>
                  <pslz:sldZmObj sldId="290" cId="3676576980">
                    <pslz:zmPr id="{BAC4A32A-9043-49A9-B710-7498F5339851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9" name="Zoom de diapositive 28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F8F8920B-0B65-354E-1AFC-0DE22B6ED32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29658" y="6920233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31" name="Zoom de diapositive 30">
                <a:extLst>
                  <a:ext uri="{FF2B5EF4-FFF2-40B4-BE49-F238E27FC236}">
                    <a16:creationId xmlns:a16="http://schemas.microsoft.com/office/drawing/2014/main" id="{FD6DD53A-39BC-7817-C99B-5CE0F4333CE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467115" y="6920233"/>
              <a:ext cx="2453753" cy="1380236"/>
            </p:xfrm>
            <a:graphic>
              <a:graphicData uri="http://schemas.microsoft.com/office/powerpoint/2016/slidezoom">
                <pslz:sldZm>
                  <pslz:sldZmObj sldId="291" cId="974221870">
                    <pslz:zmPr id="{218A3BB2-7461-437B-B285-20A14B3DFF90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1" name="Zoom de diapositive 30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FD6DD53A-39BC-7817-C99B-5CE0F4333CE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467115" y="6920233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33" name="Zoom de diapositive 32">
                <a:extLst>
                  <a:ext uri="{FF2B5EF4-FFF2-40B4-BE49-F238E27FC236}">
                    <a16:creationId xmlns:a16="http://schemas.microsoft.com/office/drawing/2014/main" id="{42022CAD-7DC5-0DA1-95C2-534B1A77444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8035465" y="6920233"/>
              <a:ext cx="2453753" cy="1380236"/>
            </p:xfrm>
            <a:graphic>
              <a:graphicData uri="http://schemas.microsoft.com/office/powerpoint/2016/slidezoom">
                <pslz:sldZm>
                  <pslz:sldZmObj sldId="292" cId="4284777085">
                    <pslz:zmPr id="{F42756D5-DCD4-49DD-9DAA-9C01881B204F}" returnToParent="0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3" name="Zoom de diapositive 32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42022CAD-7DC5-0DA1-95C2-534B1A77444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035465" y="6920233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11547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5C4B16-6B9B-809D-1435-E2B5186EF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F9BC7A-7FFC-0D4B-7302-E95102BB87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0"/>
            <a:ext cx="3070746" cy="291570"/>
          </a:xfrm>
        </p:spPr>
        <p:txBody>
          <a:bodyPr>
            <a:noAutofit/>
          </a:bodyPr>
          <a:lstStyle/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D2D12D8-4D7A-F50A-40E9-F21D237A79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2190AB0-9F70-AFC1-FC3C-0B9B936652A4}"/>
              </a:ext>
            </a:extLst>
          </p:cNvPr>
          <p:cNvSpPr txBox="1"/>
          <p:nvPr/>
        </p:nvSpPr>
        <p:spPr>
          <a:xfrm>
            <a:off x="733862" y="1075455"/>
            <a:ext cx="3640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4800" dirty="0">
                <a:solidFill>
                  <a:srgbClr val="FFC000"/>
                </a:solidFill>
                <a:latin typeface="Calibri" panose="020F0502020204030204"/>
              </a:rPr>
              <a:t>2. Christ seul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1DB7414-21EB-A85C-EEEC-21614E48B0A4}"/>
              </a:ext>
            </a:extLst>
          </p:cNvPr>
          <p:cNvSpPr txBox="1"/>
          <p:nvPr/>
        </p:nvSpPr>
        <p:spPr>
          <a:xfrm>
            <a:off x="901621" y="1953768"/>
            <a:ext cx="424118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+mj-lt"/>
              <a:buAutoNum type="alphaLcParenR"/>
            </a:pPr>
            <a:r>
              <a:rPr lang="fr-FR" sz="2800" b="0" i="0" kern="1200" spc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	Christ comme modèle (v. 1-2)	 </a:t>
            </a:r>
            <a:endParaRPr lang="fr-FR" sz="2800" dirty="0">
              <a:effectLst/>
            </a:endParaRPr>
          </a:p>
        </p:txBody>
      </p:sp>
      <p:pic>
        <p:nvPicPr>
          <p:cNvPr id="2050" name="Picture 2" descr="La croix, base de l'autorité dans l'Église de Paul Calzada - Série texte -  TopMessages — TopChrétien">
            <a:extLst>
              <a:ext uri="{FF2B5EF4-FFF2-40B4-BE49-F238E27FC236}">
                <a16:creationId xmlns:a16="http://schemas.microsoft.com/office/drawing/2014/main" id="{3FD05824-BD5A-60B6-A2A2-7E533BCB7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1590">
            <a:off x="5081848" y="730253"/>
            <a:ext cx="3934691" cy="341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B6122D-9B3D-6215-1CC0-13D2DFE3EB97}"/>
              </a:ext>
            </a:extLst>
          </p:cNvPr>
          <p:cNvSpPr/>
          <p:nvPr/>
        </p:nvSpPr>
        <p:spPr>
          <a:xfrm>
            <a:off x="5283199" y="4699953"/>
            <a:ext cx="6086764" cy="1959465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fr-FR" sz="2000" noProof="0" dirty="0">
                <a:solidFill>
                  <a:schemeClr val="bg1"/>
                </a:solidFill>
              </a:rPr>
              <a:t>« </a:t>
            </a:r>
            <a:r>
              <a:rPr lang="fr-FR" sz="2000" b="1" u="sng" noProof="0" dirty="0">
                <a:solidFill>
                  <a:schemeClr val="accent4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fr-FR" sz="2000" noProof="0" dirty="0">
                <a:solidFill>
                  <a:schemeClr val="bg1"/>
                </a:solidFill>
              </a:rPr>
              <a:t> Si donc vous êtes ressuscités avec Christ, recherchez les choses d'en haut, où Christ est assis à la droite de Dieu. </a:t>
            </a:r>
            <a:r>
              <a:rPr lang="fr-FR" sz="2000" b="1" u="sng" dirty="0">
                <a:solidFill>
                  <a:schemeClr val="accent4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fr-FR" sz="2000" b="1" u="sng" dirty="0">
                <a:solidFill>
                  <a:schemeClr val="accent4"/>
                </a:solidFill>
              </a:rPr>
              <a:t> </a:t>
            </a:r>
            <a:r>
              <a:rPr lang="fr-FR" sz="2000" dirty="0">
                <a:solidFill>
                  <a:schemeClr val="bg1"/>
                </a:solidFill>
              </a:rPr>
              <a:t>Attachez-vous aux réalités d'en haut, et non à celles qui sont sur la terre. »</a:t>
            </a:r>
            <a:endParaRPr lang="fr-FR" sz="2000" noProof="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78520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BBD3EFED-1B66-4B21-9E12-C42A39ACA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7F8974-4EF1-4390-B115-B2C857FFABA9}"/>
              </a:ext>
            </a:extLst>
          </p:cNvPr>
          <p:cNvSpPr txBox="1"/>
          <p:nvPr/>
        </p:nvSpPr>
        <p:spPr>
          <a:xfrm>
            <a:off x="182880" y="674400"/>
            <a:ext cx="1200912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4800" dirty="0">
                <a:solidFill>
                  <a:srgbClr val="FFC000"/>
                </a:solidFill>
                <a:latin typeface="Calibri" panose="020F0502020204030204"/>
              </a:rPr>
              <a:t>2. Christ seul</a:t>
            </a:r>
          </a:p>
          <a:p>
            <a:r>
              <a:rPr lang="fr-FR" sz="4800" noProof="0" dirty="0">
                <a:solidFill>
                  <a:schemeClr val="bg1"/>
                </a:solidFill>
              </a:rPr>
              <a:t>	- </a:t>
            </a:r>
            <a:r>
              <a:rPr lang="fr-FR" sz="4000" u="sng" noProof="0" dirty="0">
                <a:solidFill>
                  <a:schemeClr val="bg1"/>
                </a:solidFill>
              </a:rPr>
              <a:t>Christ comme modèle (v 1- 2)</a:t>
            </a:r>
          </a:p>
          <a:p>
            <a:endParaRPr lang="fr-FR" sz="4000" u="sng" noProof="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600" noProof="0" dirty="0">
                <a:solidFill>
                  <a:schemeClr val="bg1"/>
                </a:solidFill>
              </a:rPr>
              <a:t>Paul exhorte à regarder Christ qui règne.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600" noProof="0" dirty="0">
                <a:solidFill>
                  <a:schemeClr val="bg1"/>
                </a:solidFill>
              </a:rPr>
              <a:t>Paul demande aux Colossiens de rechercher les « valeurs » et la « vie » de Christ, comme modèle de vie.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fr-FR" sz="3600" noProof="0" dirty="0">
              <a:solidFill>
                <a:schemeClr val="bg1"/>
              </a:solidFill>
            </a:endParaRPr>
          </a:p>
          <a:p>
            <a:pPr algn="ctr"/>
            <a:r>
              <a:rPr lang="fr-FR" sz="3600" noProof="0" dirty="0">
                <a:solidFill>
                  <a:schemeClr val="bg1"/>
                </a:solidFill>
              </a:rPr>
              <a:t>            Ne pas s’attacher à des hommes ou des idées humaines, mais voir à Celui qui règne !</a:t>
            </a:r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67498345-7848-4070-B457-F28B21504058}"/>
              </a:ext>
            </a:extLst>
          </p:cNvPr>
          <p:cNvSpPr/>
          <p:nvPr/>
        </p:nvSpPr>
        <p:spPr>
          <a:xfrm>
            <a:off x="508173" y="497163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CF0C468-5CA8-B1C6-5833-B245484C83C6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3070746" cy="2915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  <p:pic>
        <p:nvPicPr>
          <p:cNvPr id="9" name="Picture 2" descr="La croix, base de l'autorité dans l'Église de Paul Calzada - Série texte -  TopMessages — TopChrétien">
            <a:extLst>
              <a:ext uri="{FF2B5EF4-FFF2-40B4-BE49-F238E27FC236}">
                <a16:creationId xmlns:a16="http://schemas.microsoft.com/office/drawing/2014/main" id="{E2390AF7-30E7-483F-BE65-C6C1639C3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0" y="0"/>
            <a:ext cx="12150779" cy="684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971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7D3025-A65A-29AE-D7CF-9B2420C87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2CBBF4-C371-835F-7590-23FC0F8B57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0"/>
            <a:ext cx="3070746" cy="291570"/>
          </a:xfrm>
        </p:spPr>
        <p:txBody>
          <a:bodyPr>
            <a:noAutofit/>
          </a:bodyPr>
          <a:lstStyle/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9B901A-EF32-1BF7-E784-A436187EDC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5" name="Zoom de diapositive 24">
                <a:extLst>
                  <a:ext uri="{FF2B5EF4-FFF2-40B4-BE49-F238E27FC236}">
                    <a16:creationId xmlns:a16="http://schemas.microsoft.com/office/drawing/2014/main" id="{BC18D945-4049-D87A-369F-25329A4355E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0" y="6920233"/>
              <a:ext cx="2453753" cy="1380236"/>
            </p:xfrm>
            <a:graphic>
              <a:graphicData uri="http://schemas.microsoft.com/office/powerpoint/2016/slidezoom">
                <pslz:sldZm>
                  <pslz:sldZmObj sldId="295" cId="4221574741">
                    <pslz:zmPr id="{20CC4CE0-39EF-48E3-9D73-6B1E21D4F98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5" name="Zoom de diapositive 24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BC18D945-4049-D87A-369F-25329A4355E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6920233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7" name="Zoom de diapositive 26">
                <a:extLst>
                  <a:ext uri="{FF2B5EF4-FFF2-40B4-BE49-F238E27FC236}">
                    <a16:creationId xmlns:a16="http://schemas.microsoft.com/office/drawing/2014/main" id="{6384EE7C-A087-C535-E0AD-BD6645A1681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29687234"/>
                  </p:ext>
                </p:extLst>
              </p:nvPr>
            </p:nvGraphicFramePr>
            <p:xfrm>
              <a:off x="2634501" y="6913006"/>
              <a:ext cx="2453753" cy="1380236"/>
            </p:xfrm>
            <a:graphic>
              <a:graphicData uri="http://schemas.microsoft.com/office/powerpoint/2016/slidezoom">
                <pslz:sldZm>
                  <pslz:sldZmObj sldId="297" cId="578520894">
                    <pslz:zmPr id="{1F24C0F5-1094-4C67-B4D5-4810C3F937CE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7" name="Zoom de diapositive 26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6384EE7C-A087-C535-E0AD-BD6645A1681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34501" y="6913006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9" name="Zoom de diapositive 28">
                <a:extLst>
                  <a:ext uri="{FF2B5EF4-FFF2-40B4-BE49-F238E27FC236}">
                    <a16:creationId xmlns:a16="http://schemas.microsoft.com/office/drawing/2014/main" id="{A359E378-8225-5E9C-7542-E0FB2A8D9D0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73262977"/>
                  </p:ext>
                </p:extLst>
              </p:nvPr>
            </p:nvGraphicFramePr>
            <p:xfrm>
              <a:off x="4240238" y="2477543"/>
              <a:ext cx="2453753" cy="1380236"/>
            </p:xfrm>
            <a:graphic>
              <a:graphicData uri="http://schemas.microsoft.com/office/powerpoint/2016/slidezoom">
                <pslz:sldZm>
                  <pslz:sldZmObj sldId="290" cId="3676576980">
                    <pslz:zmPr id="{BAC4A32A-9043-49A9-B710-7498F5339851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9" name="Zoom de diapositive 28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A359E378-8225-5E9C-7542-E0FB2A8D9D0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40238" y="2477543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31" name="Zoom de diapositive 30">
                <a:extLst>
                  <a:ext uri="{FF2B5EF4-FFF2-40B4-BE49-F238E27FC236}">
                    <a16:creationId xmlns:a16="http://schemas.microsoft.com/office/drawing/2014/main" id="{028F141E-F334-ECA4-CBDD-35F1DAD17BB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467115" y="6920233"/>
              <a:ext cx="2453753" cy="1380236"/>
            </p:xfrm>
            <a:graphic>
              <a:graphicData uri="http://schemas.microsoft.com/office/powerpoint/2016/slidezoom">
                <pslz:sldZm>
                  <pslz:sldZmObj sldId="291" cId="974221870">
                    <pslz:zmPr id="{218A3BB2-7461-437B-B285-20A14B3DFF90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1" name="Zoom de diapositive 30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028F141E-F334-ECA4-CBDD-35F1DAD17BB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467115" y="6920233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33" name="Zoom de diapositive 32">
                <a:extLst>
                  <a:ext uri="{FF2B5EF4-FFF2-40B4-BE49-F238E27FC236}">
                    <a16:creationId xmlns:a16="http://schemas.microsoft.com/office/drawing/2014/main" id="{F4D7E6FA-48DC-F2BF-BEEB-0B1B2216182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8035465" y="6920233"/>
              <a:ext cx="2453753" cy="1380236"/>
            </p:xfrm>
            <a:graphic>
              <a:graphicData uri="http://schemas.microsoft.com/office/powerpoint/2016/slidezoom">
                <pslz:sldZm>
                  <pslz:sldZmObj sldId="292" cId="4284777085">
                    <pslz:zmPr id="{F42756D5-DCD4-49DD-9DAA-9C01881B204F}" returnToParent="0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3" name="Zoom de diapositive 32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4D7E6FA-48DC-F2BF-BEEB-0B1B2216182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035465" y="6920233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08103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776E6D-99C2-1109-51FF-79BD939A9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978530-E3F4-46C1-5556-A414F156C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0"/>
            <a:ext cx="3070746" cy="291570"/>
          </a:xfrm>
        </p:spPr>
        <p:txBody>
          <a:bodyPr>
            <a:noAutofit/>
          </a:bodyPr>
          <a:lstStyle/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00CBA52-8EA6-F5D2-5746-B0BAD5C9CE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448B20B-C1B9-2852-95D1-18BE8CDBB9CB}"/>
              </a:ext>
            </a:extLst>
          </p:cNvPr>
          <p:cNvSpPr txBox="1"/>
          <p:nvPr/>
        </p:nvSpPr>
        <p:spPr>
          <a:xfrm>
            <a:off x="700611" y="850399"/>
            <a:ext cx="3640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4800" dirty="0">
                <a:solidFill>
                  <a:srgbClr val="FFC000"/>
                </a:solidFill>
                <a:latin typeface="Calibri" panose="020F0502020204030204"/>
              </a:rPr>
              <a:t>2. Christ seul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CE7659A-3364-6CAB-04EB-620AF824D4C0}"/>
              </a:ext>
            </a:extLst>
          </p:cNvPr>
          <p:cNvSpPr txBox="1"/>
          <p:nvPr/>
        </p:nvSpPr>
        <p:spPr>
          <a:xfrm>
            <a:off x="834195" y="2501834"/>
            <a:ext cx="424118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71550" lvl="1" indent="-514350">
              <a:buFont typeface="+mj-lt"/>
              <a:buAutoNum type="alphaLcParenR" startAt="2"/>
            </a:pPr>
            <a:r>
              <a:rPr lang="fr-FR" sz="2800" b="0" i="0" kern="1200" spc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Christ comme espérance (v. 3-4)	 </a:t>
            </a:r>
            <a:endParaRPr lang="fr-FR" sz="2800" dirty="0">
              <a:effectLst/>
            </a:endParaRPr>
          </a:p>
        </p:txBody>
      </p:sp>
      <p:pic>
        <p:nvPicPr>
          <p:cNvPr id="2050" name="Picture 2" descr="La croix, base de l'autorité dans l'Église de Paul Calzada - Série texte -  TopMessages — TopChrétien">
            <a:extLst>
              <a:ext uri="{FF2B5EF4-FFF2-40B4-BE49-F238E27FC236}">
                <a16:creationId xmlns:a16="http://schemas.microsoft.com/office/drawing/2014/main" id="{F3079B50-5690-98BA-8A60-C3B7B8BE1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2610">
            <a:off x="5467928" y="711055"/>
            <a:ext cx="3934691" cy="341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0E3CCF6-7140-9EFE-E894-E98435DCE566}"/>
              </a:ext>
            </a:extLst>
          </p:cNvPr>
          <p:cNvSpPr/>
          <p:nvPr/>
        </p:nvSpPr>
        <p:spPr>
          <a:xfrm>
            <a:off x="5184596" y="4917101"/>
            <a:ext cx="6394935" cy="1631695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fr-FR" sz="2000" noProof="0" dirty="0">
                <a:solidFill>
                  <a:schemeClr val="bg1"/>
                </a:solidFill>
              </a:rPr>
              <a:t>« </a:t>
            </a:r>
            <a:r>
              <a:rPr lang="fr-FR" sz="2000" b="1" u="sng" noProof="0" dirty="0">
                <a:solidFill>
                  <a:schemeClr val="accent4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r>
              <a:rPr lang="fr-FR" sz="2000" b="1" u="sng" noProof="0" dirty="0">
                <a:solidFill>
                  <a:schemeClr val="accent4"/>
                </a:solidFill>
              </a:rPr>
              <a:t> </a:t>
            </a:r>
            <a:r>
              <a:rPr lang="fr-FR" sz="2000" noProof="0" dirty="0">
                <a:solidFill>
                  <a:schemeClr val="bg1"/>
                </a:solidFill>
              </a:rPr>
              <a:t>En effet, vous avez connu la mort et votre vie est cachée avec Christ en Dieu. </a:t>
            </a:r>
            <a:r>
              <a:rPr lang="fr-FR" sz="2000" b="1" u="sng" noProof="0" dirty="0">
                <a:solidFill>
                  <a:schemeClr val="accent4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  <a:r>
              <a:rPr lang="fr-FR" sz="2000" noProof="0" dirty="0">
                <a:solidFill>
                  <a:schemeClr val="bg1"/>
                </a:solidFill>
              </a:rPr>
              <a:t> Quand Christ, notre vie, apparaîtra, alors vous apparaîtrez aussi avec lui dans la gloire. »</a:t>
            </a:r>
            <a:endParaRPr lang="fr-FR" sz="2000" noProof="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76576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La croix, base de l'autorité dans l'Église de Paul Calzada - Série texte -  TopMessages — TopChrétien">
            <a:extLst>
              <a:ext uri="{FF2B5EF4-FFF2-40B4-BE49-F238E27FC236}">
                <a16:creationId xmlns:a16="http://schemas.microsoft.com/office/drawing/2014/main" id="{0AEFDF2B-4FD4-F456-8D5C-00B82F0F1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0" y="0"/>
            <a:ext cx="12150779" cy="684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BBD3EFED-1B66-4B21-9E12-C42A39ACA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7F8974-4EF1-4390-B115-B2C857FFABA9}"/>
              </a:ext>
            </a:extLst>
          </p:cNvPr>
          <p:cNvSpPr txBox="1"/>
          <p:nvPr/>
        </p:nvSpPr>
        <p:spPr>
          <a:xfrm>
            <a:off x="0" y="561019"/>
            <a:ext cx="121920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4800" dirty="0">
                <a:solidFill>
                  <a:srgbClr val="FFC000"/>
                </a:solidFill>
                <a:latin typeface="Calibri" panose="020F0502020204030204"/>
              </a:rPr>
              <a:t>2. Christ seul</a:t>
            </a:r>
          </a:p>
          <a:p>
            <a:r>
              <a:rPr lang="fr-FR" sz="4800" noProof="0" dirty="0">
                <a:solidFill>
                  <a:schemeClr val="bg1"/>
                </a:solidFill>
              </a:rPr>
              <a:t>	- </a:t>
            </a:r>
            <a:r>
              <a:rPr lang="fr-FR" sz="4000" u="sng" noProof="0" dirty="0">
                <a:solidFill>
                  <a:schemeClr val="bg1"/>
                </a:solidFill>
              </a:rPr>
              <a:t>Christ comme espérance (v 3- 4)</a:t>
            </a:r>
          </a:p>
          <a:p>
            <a:endParaRPr lang="fr-FR" sz="4000" u="sng" noProof="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600" noProof="0" dirty="0">
                <a:solidFill>
                  <a:schemeClr val="bg1"/>
                </a:solidFill>
              </a:rPr>
              <a:t>Paul annonce la Gloire à venir.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600" noProof="0" dirty="0">
                <a:solidFill>
                  <a:schemeClr val="bg1"/>
                </a:solidFill>
              </a:rPr>
              <a:t>Paul demande aux Colossiens de ne pas rechercher maintenant la gloire, mais d’attendre de partager celle qui vient.</a:t>
            </a:r>
          </a:p>
          <a:p>
            <a:endParaRPr lang="fr-FR" sz="3600" noProof="0" dirty="0">
              <a:solidFill>
                <a:schemeClr val="bg1"/>
              </a:solidFill>
            </a:endParaRPr>
          </a:p>
          <a:p>
            <a:pPr algn="ctr"/>
            <a:r>
              <a:rPr lang="fr-FR" sz="3600" noProof="0" dirty="0">
                <a:solidFill>
                  <a:schemeClr val="bg1"/>
                </a:solidFill>
              </a:rPr>
              <a:t>            Ne pas s’attacher aux valeurs du monde et ses standards : vivre en espérant cette Gloire de Christ seul !</a:t>
            </a:r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67498345-7848-4070-B457-F28B21504058}"/>
              </a:ext>
            </a:extLst>
          </p:cNvPr>
          <p:cNvSpPr/>
          <p:nvPr/>
        </p:nvSpPr>
        <p:spPr>
          <a:xfrm>
            <a:off x="435780" y="5519450"/>
            <a:ext cx="842176" cy="4001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E44DBB06-9D0E-A709-AA4A-2FAE01C146E0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3070746" cy="2915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264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C026C5-887F-678B-E92B-923691F51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E178FB-2893-AD5A-800B-50020D3B4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0"/>
            <a:ext cx="3070746" cy="291570"/>
          </a:xfrm>
        </p:spPr>
        <p:txBody>
          <a:bodyPr>
            <a:noAutofit/>
          </a:bodyPr>
          <a:lstStyle/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15247B7-0A16-3684-A231-66EF236256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5" name="Zoom de diapositive 24">
                <a:extLst>
                  <a:ext uri="{FF2B5EF4-FFF2-40B4-BE49-F238E27FC236}">
                    <a16:creationId xmlns:a16="http://schemas.microsoft.com/office/drawing/2014/main" id="{033330EE-D764-20DE-ADA6-BE0A980BD7C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0" y="6920233"/>
              <a:ext cx="2453753" cy="1380236"/>
            </p:xfrm>
            <a:graphic>
              <a:graphicData uri="http://schemas.microsoft.com/office/powerpoint/2016/slidezoom">
                <pslz:sldZm>
                  <pslz:sldZmObj sldId="295" cId="4221574741">
                    <pslz:zmPr id="{20CC4CE0-39EF-48E3-9D73-6B1E21D4F98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5" name="Zoom de diapositive 24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033330EE-D764-20DE-ADA6-BE0A980BD7C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6920233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7" name="Zoom de diapositive 26">
                <a:extLst>
                  <a:ext uri="{FF2B5EF4-FFF2-40B4-BE49-F238E27FC236}">
                    <a16:creationId xmlns:a16="http://schemas.microsoft.com/office/drawing/2014/main" id="{26E29F02-F19B-0376-63E0-928C0EEEFCE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634501" y="6913006"/>
              <a:ext cx="2453753" cy="1380236"/>
            </p:xfrm>
            <a:graphic>
              <a:graphicData uri="http://schemas.microsoft.com/office/powerpoint/2016/slidezoom">
                <pslz:sldZm>
                  <pslz:sldZmObj sldId="297" cId="578520894">
                    <pslz:zmPr id="{1F24C0F5-1094-4C67-B4D5-4810C3F937CE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7" name="Zoom de diapositive 26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26E29F02-F19B-0376-63E0-928C0EEEFCE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34501" y="6913006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9" name="Zoom de diapositive 28">
                <a:extLst>
                  <a:ext uri="{FF2B5EF4-FFF2-40B4-BE49-F238E27FC236}">
                    <a16:creationId xmlns:a16="http://schemas.microsoft.com/office/drawing/2014/main" id="{99B96C16-7D77-A16F-9B17-C61FAA53F7D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49184721"/>
                  </p:ext>
                </p:extLst>
              </p:nvPr>
            </p:nvGraphicFramePr>
            <p:xfrm>
              <a:off x="5269002" y="6920233"/>
              <a:ext cx="2453753" cy="1380236"/>
            </p:xfrm>
            <a:graphic>
              <a:graphicData uri="http://schemas.microsoft.com/office/powerpoint/2016/slidezoom">
                <pslz:sldZm>
                  <pslz:sldZmObj sldId="290" cId="3676576980">
                    <pslz:zmPr id="{BAC4A32A-9043-49A9-B710-7498F5339851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9" name="Zoom de diapositive 28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99B96C16-7D77-A16F-9B17-C61FAA53F7D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69002" y="6920233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31" name="Zoom de diapositive 30">
                <a:extLst>
                  <a:ext uri="{FF2B5EF4-FFF2-40B4-BE49-F238E27FC236}">
                    <a16:creationId xmlns:a16="http://schemas.microsoft.com/office/drawing/2014/main" id="{1574C4DE-72B3-85D8-B320-467833FE716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21381847"/>
                  </p:ext>
                </p:extLst>
              </p:nvPr>
            </p:nvGraphicFramePr>
            <p:xfrm>
              <a:off x="6808588" y="2477543"/>
              <a:ext cx="2453753" cy="1380236"/>
            </p:xfrm>
            <a:graphic>
              <a:graphicData uri="http://schemas.microsoft.com/office/powerpoint/2016/slidezoom">
                <pslz:sldZm>
                  <pslz:sldZmObj sldId="291" cId="974221870">
                    <pslz:zmPr id="{218A3BB2-7461-437B-B285-20A14B3DFF90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1" name="Zoom de diapositive 30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1574C4DE-72B3-85D8-B320-467833FE716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08588" y="2477543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33" name="Zoom de diapositive 32">
                <a:extLst>
                  <a:ext uri="{FF2B5EF4-FFF2-40B4-BE49-F238E27FC236}">
                    <a16:creationId xmlns:a16="http://schemas.microsoft.com/office/drawing/2014/main" id="{F8AA903E-1684-E69A-5D2C-8FE4C14613A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8035465" y="6920233"/>
              <a:ext cx="2453753" cy="1380236"/>
            </p:xfrm>
            <a:graphic>
              <a:graphicData uri="http://schemas.microsoft.com/office/powerpoint/2016/slidezoom">
                <pslz:sldZm>
                  <pslz:sldZmObj sldId="292" cId="4284777085">
                    <pslz:zmPr id="{F42756D5-DCD4-49DD-9DAA-9C01881B204F}" returnToParent="0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3" name="Zoom de diapositive 32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8AA903E-1684-E69A-5D2C-8FE4C14613A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035465" y="6920233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855111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AEC2C9-DF94-C6F0-26CE-AD99AAAA6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95058A-F6BB-203B-81F7-48BF8EABB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0"/>
            <a:ext cx="3070746" cy="291570"/>
          </a:xfrm>
        </p:spPr>
        <p:txBody>
          <a:bodyPr>
            <a:noAutofit/>
          </a:bodyPr>
          <a:lstStyle/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4669E6-262F-BDF3-9DA8-940039CD35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7494844-CEB1-3ADA-0D77-C7FBE70E5334}"/>
              </a:ext>
            </a:extLst>
          </p:cNvPr>
          <p:cNvSpPr txBox="1"/>
          <p:nvPr/>
        </p:nvSpPr>
        <p:spPr>
          <a:xfrm>
            <a:off x="788689" y="755760"/>
            <a:ext cx="41577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solidFill>
                  <a:srgbClr val="FFC000"/>
                </a:solidFill>
                <a:latin typeface="Calibri" panose="020F0502020204030204"/>
              </a:rPr>
              <a:t>3. Appel à vivre autrement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3DB249A-7CFD-97E6-36E1-08532E8D81DE}"/>
              </a:ext>
            </a:extLst>
          </p:cNvPr>
          <p:cNvSpPr txBox="1"/>
          <p:nvPr/>
        </p:nvSpPr>
        <p:spPr>
          <a:xfrm>
            <a:off x="3148061" y="1715194"/>
            <a:ext cx="21151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fr-FR" sz="2800" dirty="0">
                <a:solidFill>
                  <a:srgbClr val="FFFFFF"/>
                </a:solidFill>
                <a:latin typeface="Calibri" panose="020F0502020204030204" pitchFamily="34" charset="0"/>
              </a:rPr>
              <a:t>(v. 5-8)</a:t>
            </a:r>
            <a:r>
              <a:rPr lang="fr-FR" sz="2800" b="0" i="0" kern="1200" spc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	</a:t>
            </a:r>
            <a:endParaRPr lang="fr-FR" sz="2800" dirty="0">
              <a:effectLst/>
            </a:endParaRPr>
          </a:p>
        </p:txBody>
      </p:sp>
      <p:pic>
        <p:nvPicPr>
          <p:cNvPr id="3074" name="Picture 2" descr="Le péché existe-t-il encore ? - Promesses">
            <a:extLst>
              <a:ext uri="{FF2B5EF4-FFF2-40B4-BE49-F238E27FC236}">
                <a16:creationId xmlns:a16="http://schemas.microsoft.com/office/drawing/2014/main" id="{38732ED3-587F-BE8A-F82A-D2E07981D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959" y="681347"/>
            <a:ext cx="3842326" cy="3288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C61E92A-70C2-05B5-98CF-F39278641D85}"/>
              </a:ext>
            </a:extLst>
          </p:cNvPr>
          <p:cNvSpPr/>
          <p:nvPr/>
        </p:nvSpPr>
        <p:spPr>
          <a:xfrm>
            <a:off x="295565" y="4185258"/>
            <a:ext cx="11637818" cy="25665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fr-FR" sz="2000" b="1" u="sng" noProof="0" dirty="0">
                <a:solidFill>
                  <a:schemeClr val="accent4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r>
              <a:rPr lang="fr-FR" sz="2000" noProof="0" dirty="0">
                <a:solidFill>
                  <a:schemeClr val="bg1"/>
                </a:solidFill>
              </a:rPr>
              <a:t> Faites donc mourir en vous ce qui est terrestre: l'immoralité sexuelle, l'impureté, les passions, les mauvais désirs et la soif de posséder, qui est une idolâtrie. </a:t>
            </a:r>
            <a:r>
              <a:rPr lang="fr-FR" sz="2000" b="1" u="sng" noProof="0" dirty="0">
                <a:solidFill>
                  <a:schemeClr val="accent4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r>
              <a:rPr lang="fr-FR" sz="2000" b="1" u="sng" noProof="0" dirty="0">
                <a:solidFill>
                  <a:schemeClr val="accent4"/>
                </a:solidFill>
              </a:rPr>
              <a:t> </a:t>
            </a:r>
            <a:r>
              <a:rPr lang="fr-FR" sz="2000" noProof="0" dirty="0">
                <a:solidFill>
                  <a:schemeClr val="bg1"/>
                </a:solidFill>
              </a:rPr>
              <a:t>C'est à cause de cela que la colère de Dieu vient [sur les hommes rebelles]. </a:t>
            </a:r>
            <a:r>
              <a:rPr lang="fr-FR" sz="2000" b="1" u="sng" noProof="0" dirty="0">
                <a:solidFill>
                  <a:schemeClr val="accent4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r>
              <a:rPr lang="fr-FR" sz="2000" noProof="0" dirty="0">
                <a:solidFill>
                  <a:schemeClr val="bg1"/>
                </a:solidFill>
              </a:rPr>
              <a:t> Vous aussi autrefois, lorsque vous viviez parmi eux, vous marchiez dans ces péchés. </a:t>
            </a:r>
            <a:r>
              <a:rPr lang="fr-FR" sz="2000" b="1" u="sng" noProof="0" dirty="0">
                <a:solidFill>
                  <a:schemeClr val="accent4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r>
              <a:rPr lang="fr-FR" sz="2000" noProof="0" dirty="0">
                <a:solidFill>
                  <a:schemeClr val="bg1"/>
                </a:solidFill>
              </a:rPr>
              <a:t> Mais maintenant, renoncez à tout cela, à la colère, à la fureur, à la méchanceté, à la calomnie, aux grossièretés qui pourraient sortir de votre bouche. »</a:t>
            </a:r>
            <a:endParaRPr lang="fr-FR" sz="2000" noProof="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74221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Le péché existe-t-il encore ? - Promesses">
            <a:extLst>
              <a:ext uri="{FF2B5EF4-FFF2-40B4-BE49-F238E27FC236}">
                <a16:creationId xmlns:a16="http://schemas.microsoft.com/office/drawing/2014/main" id="{B4B59043-E989-8EB7-C7A5-A8D143313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BBD3EFED-1B66-4B21-9E12-C42A39ACA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7F8974-4EF1-4390-B115-B2C857FFABA9}"/>
              </a:ext>
            </a:extLst>
          </p:cNvPr>
          <p:cNvSpPr txBox="1"/>
          <p:nvPr/>
        </p:nvSpPr>
        <p:spPr>
          <a:xfrm>
            <a:off x="237066" y="699030"/>
            <a:ext cx="11717867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solidFill>
                  <a:srgbClr val="FFC000"/>
                </a:solidFill>
                <a:latin typeface="Calibri" panose="020F0502020204030204"/>
              </a:rPr>
              <a:t>3. Appel à vivre autrement </a:t>
            </a:r>
            <a:r>
              <a:rPr lang="fr-FR" sz="4800" noProof="0" dirty="0">
                <a:solidFill>
                  <a:schemeClr val="bg1"/>
                </a:solidFill>
              </a:rPr>
              <a:t>(v 5-8)</a:t>
            </a:r>
          </a:p>
          <a:p>
            <a:endParaRPr lang="fr-FR" sz="2400" noProof="0" dirty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FR" sz="4000" noProof="0" dirty="0">
                <a:solidFill>
                  <a:schemeClr val="bg1"/>
                </a:solidFill>
              </a:rPr>
              <a:t>Paul rappelle le besoin de faire « mourir » ce qui n’est pas de Christ dans le croyant.</a:t>
            </a:r>
          </a:p>
          <a:p>
            <a:endParaRPr lang="fr-FR" sz="2400" noProof="0" dirty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FR" sz="4000" noProof="0" dirty="0">
                <a:solidFill>
                  <a:schemeClr val="bg1"/>
                </a:solidFill>
              </a:rPr>
              <a:t>L’apôtre ne limite pas le péché à l’extérieur du corps.</a:t>
            </a:r>
          </a:p>
          <a:p>
            <a:endParaRPr lang="fr-FR" sz="2400" noProof="0" dirty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FR" sz="4000" noProof="0" dirty="0">
                <a:solidFill>
                  <a:schemeClr val="bg1"/>
                </a:solidFill>
              </a:rPr>
              <a:t>L’ensemble de l’homme est corrompu : membres, pensées, actions et réactions !</a:t>
            </a:r>
          </a:p>
          <a:p>
            <a:endParaRPr lang="fr-FR" sz="4800" noProof="0" dirty="0">
              <a:solidFill>
                <a:srgbClr val="FFC000"/>
              </a:solidFill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703CCE3-3EEF-9AC5-CB10-6C49ACCEA32B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3070746" cy="2915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161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Le péché existe-t-il encore ? - Promesses">
            <a:extLst>
              <a:ext uri="{FF2B5EF4-FFF2-40B4-BE49-F238E27FC236}">
                <a16:creationId xmlns:a16="http://schemas.microsoft.com/office/drawing/2014/main" id="{13F8C33B-7C4E-32DD-B66B-5A0BD3F48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BBD3EFED-1B66-4B21-9E12-C42A39ACA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7F8974-4EF1-4390-B115-B2C857FFABA9}"/>
              </a:ext>
            </a:extLst>
          </p:cNvPr>
          <p:cNvSpPr txBox="1"/>
          <p:nvPr/>
        </p:nvSpPr>
        <p:spPr>
          <a:xfrm>
            <a:off x="237066" y="990600"/>
            <a:ext cx="11717867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solidFill>
                  <a:srgbClr val="FFC000"/>
                </a:solidFill>
                <a:latin typeface="Calibri" panose="020F0502020204030204"/>
              </a:rPr>
              <a:t>3. Appel à vivre autrement </a:t>
            </a:r>
            <a:r>
              <a:rPr lang="fr-FR" sz="4800" noProof="0" dirty="0">
                <a:solidFill>
                  <a:schemeClr val="bg1"/>
                </a:solidFill>
              </a:rPr>
              <a:t>(v 5-8)</a:t>
            </a:r>
          </a:p>
          <a:p>
            <a:endParaRPr lang="fr-FR" sz="4800" noProof="0" dirty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FR" sz="4000" noProof="0" dirty="0">
                <a:solidFill>
                  <a:schemeClr val="bg1"/>
                </a:solidFill>
              </a:rPr>
              <a:t>L’apôtre demande un changement radical de la manière de vivre des chrétiens.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fr-FR" sz="4800" noProof="0" dirty="0">
              <a:solidFill>
                <a:srgbClr val="FFC000"/>
              </a:solidFill>
            </a:endParaRPr>
          </a:p>
          <a:p>
            <a:pPr algn="ctr"/>
            <a:r>
              <a:rPr lang="fr-FR" sz="4000" noProof="0" dirty="0">
                <a:solidFill>
                  <a:schemeClr val="bg1"/>
                </a:solidFill>
              </a:rPr>
              <a:t>            </a:t>
            </a:r>
            <a:r>
              <a:rPr lang="fr-FR" sz="4000" u="sng" noProof="0" dirty="0">
                <a:solidFill>
                  <a:schemeClr val="bg1"/>
                </a:solidFill>
              </a:rPr>
              <a:t>Un appel à vivre différemment</a:t>
            </a:r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5FFA914D-E721-4512-AE26-D1C841D9894A}"/>
              </a:ext>
            </a:extLst>
          </p:cNvPr>
          <p:cNvSpPr/>
          <p:nvPr/>
        </p:nvSpPr>
        <p:spPr>
          <a:xfrm>
            <a:off x="2834931" y="4538950"/>
            <a:ext cx="756568" cy="4547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807B0415-C6EE-9F2D-BA64-3DA12FDDAB91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3070746" cy="2915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096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44546C-1D97-F5AA-8380-5E57B6F0E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D5D47B-0E07-294F-D5AB-20036AEF7A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0"/>
            <a:ext cx="3070746" cy="291570"/>
          </a:xfrm>
        </p:spPr>
        <p:txBody>
          <a:bodyPr>
            <a:noAutofit/>
          </a:bodyPr>
          <a:lstStyle/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25F67C-E90A-F5D1-55EF-707D7425EA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5" name="Zoom de diapositive 24">
                <a:extLst>
                  <a:ext uri="{FF2B5EF4-FFF2-40B4-BE49-F238E27FC236}">
                    <a16:creationId xmlns:a16="http://schemas.microsoft.com/office/drawing/2014/main" id="{D0D5E91F-2706-8C6A-4A51-CE41E908604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0" y="6920233"/>
              <a:ext cx="2453753" cy="1380236"/>
            </p:xfrm>
            <a:graphic>
              <a:graphicData uri="http://schemas.microsoft.com/office/powerpoint/2016/slidezoom">
                <pslz:sldZm>
                  <pslz:sldZmObj sldId="295" cId="4221574741">
                    <pslz:zmPr id="{20CC4CE0-39EF-48E3-9D73-6B1E21D4F98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5" name="Zoom de diapositive 24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D0D5E91F-2706-8C6A-4A51-CE41E908604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6920233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7" name="Zoom de diapositive 26">
                <a:extLst>
                  <a:ext uri="{FF2B5EF4-FFF2-40B4-BE49-F238E27FC236}">
                    <a16:creationId xmlns:a16="http://schemas.microsoft.com/office/drawing/2014/main" id="{DC7D8E81-F6AA-A290-4F5D-731C0111F42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634501" y="6913006"/>
              <a:ext cx="2453753" cy="1380236"/>
            </p:xfrm>
            <a:graphic>
              <a:graphicData uri="http://schemas.microsoft.com/office/powerpoint/2016/slidezoom">
                <pslz:sldZm>
                  <pslz:sldZmObj sldId="297" cId="578520894">
                    <pslz:zmPr id="{1F24C0F5-1094-4C67-B4D5-4810C3F937CE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7" name="Zoom de diapositive 26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DC7D8E81-F6AA-A290-4F5D-731C0111F42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34501" y="6913006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9" name="Zoom de diapositive 28">
                <a:extLst>
                  <a:ext uri="{FF2B5EF4-FFF2-40B4-BE49-F238E27FC236}">
                    <a16:creationId xmlns:a16="http://schemas.microsoft.com/office/drawing/2014/main" id="{4D32C9F5-0817-5F98-CAFE-11171F4ADFA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269002" y="6920233"/>
              <a:ext cx="2453753" cy="1380236"/>
            </p:xfrm>
            <a:graphic>
              <a:graphicData uri="http://schemas.microsoft.com/office/powerpoint/2016/slidezoom">
                <pslz:sldZm>
                  <pslz:sldZmObj sldId="290" cId="3676576980">
                    <pslz:zmPr id="{BAC4A32A-9043-49A9-B710-7498F5339851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9" name="Zoom de diapositive 28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4D32C9F5-0817-5F98-CAFE-11171F4ADFA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69002" y="6920233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31" name="Zoom de diapositive 30">
                <a:extLst>
                  <a:ext uri="{FF2B5EF4-FFF2-40B4-BE49-F238E27FC236}">
                    <a16:creationId xmlns:a16="http://schemas.microsoft.com/office/drawing/2014/main" id="{F2FFE402-3A64-CA98-291D-2ABC02CB82C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42586591"/>
                  </p:ext>
                </p:extLst>
              </p:nvPr>
            </p:nvGraphicFramePr>
            <p:xfrm>
              <a:off x="7815352" y="6912594"/>
              <a:ext cx="2453753" cy="1380236"/>
            </p:xfrm>
            <a:graphic>
              <a:graphicData uri="http://schemas.microsoft.com/office/powerpoint/2016/slidezoom">
                <pslz:sldZm>
                  <pslz:sldZmObj sldId="291" cId="974221870">
                    <pslz:zmPr id="{218A3BB2-7461-437B-B285-20A14B3DFF90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1" name="Zoom de diapositive 30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F2FFE402-3A64-CA98-291D-2ABC02CB82C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815352" y="6912594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33" name="Zoom de diapositive 32">
                <a:extLst>
                  <a:ext uri="{FF2B5EF4-FFF2-40B4-BE49-F238E27FC236}">
                    <a16:creationId xmlns:a16="http://schemas.microsoft.com/office/drawing/2014/main" id="{4CF518C2-C33F-0537-2084-021680CD109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5753194"/>
                  </p:ext>
                </p:extLst>
              </p:nvPr>
            </p:nvGraphicFramePr>
            <p:xfrm>
              <a:off x="9356265" y="2477543"/>
              <a:ext cx="2453753" cy="1380236"/>
            </p:xfrm>
            <a:graphic>
              <a:graphicData uri="http://schemas.microsoft.com/office/powerpoint/2016/slidezoom">
                <pslz:sldZm>
                  <pslz:sldZmObj sldId="292" cId="4284777085">
                    <pslz:zmPr id="{F42756D5-DCD4-49DD-9DAA-9C01881B204F}" returnToParent="0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453753" cy="13802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3" name="Zoom de diapositive 32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4CF518C2-C33F-0537-2084-021680CD109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356265" y="2477543"/>
                <a:ext cx="2453753" cy="13802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68332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894A44-33D2-B327-C31B-E117A88A9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DD97F5-9A24-936E-F98C-8BC85E8FDB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0"/>
            <a:ext cx="3070746" cy="291570"/>
          </a:xfrm>
        </p:spPr>
        <p:txBody>
          <a:bodyPr>
            <a:noAutofit/>
          </a:bodyPr>
          <a:lstStyle/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3032CF7-CE76-46A5-B785-EB9EA4CFCA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EC9C2-5A06-79D5-8255-A65CC48809B9}"/>
              </a:ext>
            </a:extLst>
          </p:cNvPr>
          <p:cNvSpPr txBox="1"/>
          <p:nvPr/>
        </p:nvSpPr>
        <p:spPr>
          <a:xfrm>
            <a:off x="756029" y="1205454"/>
            <a:ext cx="4157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solidFill>
                  <a:srgbClr val="FFC000"/>
                </a:solidFill>
              </a:rPr>
              <a:t>4. Conclusion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00" name="Picture 4" descr="Versets bibliques sur l'identité en Christ | Le secret du bonheur">
            <a:extLst>
              <a:ext uri="{FF2B5EF4-FFF2-40B4-BE49-F238E27FC236}">
                <a16:creationId xmlns:a16="http://schemas.microsoft.com/office/drawing/2014/main" id="{94602469-8D24-1FDC-5C36-E882523FA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219" y="729673"/>
            <a:ext cx="4752072" cy="387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0CD3DFF-CDFD-3871-83C3-0CF0DD8BEFAC}"/>
              </a:ext>
            </a:extLst>
          </p:cNvPr>
          <p:cNvSpPr txBox="1"/>
          <p:nvPr/>
        </p:nvSpPr>
        <p:spPr>
          <a:xfrm>
            <a:off x="532629" y="4083705"/>
            <a:ext cx="11326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noProof="0" dirty="0">
                <a:solidFill>
                  <a:srgbClr val="FFFF00"/>
                </a:solidFill>
              </a:rPr>
              <a:t> </a:t>
            </a:r>
            <a:r>
              <a:rPr lang="fr-FR" sz="1200" noProof="0" dirty="0">
                <a:solidFill>
                  <a:srgbClr val="FFFF00"/>
                </a:solidFill>
              </a:rPr>
              <a:t>«</a:t>
            </a:r>
            <a:r>
              <a:rPr lang="fr-FR" sz="2800" noProof="0" dirty="0">
                <a:solidFill>
                  <a:srgbClr val="FFFF00"/>
                </a:solidFill>
              </a:rPr>
              <a:t> </a:t>
            </a:r>
            <a:r>
              <a:rPr lang="fr-FR" sz="2800" dirty="0">
                <a:solidFill>
                  <a:schemeClr val="bg1"/>
                </a:solidFill>
              </a:rPr>
              <a:t>Mais </a:t>
            </a:r>
            <a:r>
              <a:rPr lang="fr-FR" sz="2800" dirty="0">
                <a:solidFill>
                  <a:srgbClr val="FFFF00"/>
                </a:solidFill>
              </a:rPr>
              <a:t>vous êtes aussi ressuscités </a:t>
            </a:r>
            <a:r>
              <a:rPr lang="fr-FR" sz="2800" dirty="0">
                <a:solidFill>
                  <a:schemeClr val="bg1"/>
                </a:solidFill>
              </a:rPr>
              <a:t>avec le Christ (…) </a:t>
            </a:r>
          </a:p>
          <a:p>
            <a:pPr algn="ctr"/>
            <a:r>
              <a:rPr lang="fr-FR" sz="2800" dirty="0">
                <a:solidFill>
                  <a:schemeClr val="bg1"/>
                </a:solidFill>
              </a:rPr>
              <a:t>  </a:t>
            </a:r>
            <a:r>
              <a:rPr lang="fr-FR" sz="2800" dirty="0">
                <a:solidFill>
                  <a:srgbClr val="FFFF00"/>
                </a:solidFill>
              </a:rPr>
              <a:t>Faites donc mourir</a:t>
            </a:r>
            <a:r>
              <a:rPr lang="fr-FR" sz="2800" dirty="0">
                <a:solidFill>
                  <a:schemeClr val="bg1"/>
                </a:solidFill>
              </a:rPr>
              <a:t> tout ce qui, dans votre vie, appartient à la terre » </a:t>
            </a:r>
            <a:r>
              <a:rPr lang="fr-FR" sz="2000" i="1" dirty="0">
                <a:solidFill>
                  <a:schemeClr val="bg1"/>
                </a:solidFill>
              </a:rPr>
              <a:t>(v. 1-2)</a:t>
            </a:r>
            <a:endParaRPr lang="fr-FR" sz="2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777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Versets bibliques sur l'identité en Christ | Le secret du bonheur">
            <a:extLst>
              <a:ext uri="{FF2B5EF4-FFF2-40B4-BE49-F238E27FC236}">
                <a16:creationId xmlns:a16="http://schemas.microsoft.com/office/drawing/2014/main" id="{1135BFEF-6305-40E3-6299-1D1BD3DC9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BBD3EFED-1B66-4B21-9E12-C42A39ACA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7F8974-4EF1-4390-B115-B2C857FFABA9}"/>
              </a:ext>
            </a:extLst>
          </p:cNvPr>
          <p:cNvSpPr txBox="1"/>
          <p:nvPr/>
        </p:nvSpPr>
        <p:spPr>
          <a:xfrm>
            <a:off x="237066" y="990600"/>
            <a:ext cx="11717867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solidFill>
                  <a:srgbClr val="FFC000"/>
                </a:solidFill>
                <a:latin typeface="Calibri" panose="020F0502020204030204"/>
              </a:rPr>
              <a:t>4. Conclusion</a:t>
            </a:r>
          </a:p>
          <a:p>
            <a:endParaRPr lang="fr-FR" sz="3200" noProof="0" dirty="0">
              <a:solidFill>
                <a:srgbClr val="FFFF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4000" noProof="0" dirty="0">
                <a:solidFill>
                  <a:schemeClr val="bg1"/>
                </a:solidFill>
              </a:rPr>
              <a:t>Paul nous exhorte encore aujourd’hui, à vivre différemment par la Gr</a:t>
            </a:r>
            <a:r>
              <a:rPr lang="fr-FR" sz="4000" dirty="0" err="1">
                <a:solidFill>
                  <a:schemeClr val="bg1"/>
                </a:solidFill>
              </a:rPr>
              <a:t>âc</a:t>
            </a:r>
            <a:r>
              <a:rPr lang="fr-FR" sz="4000" noProof="0" dirty="0">
                <a:solidFill>
                  <a:schemeClr val="bg1"/>
                </a:solidFill>
              </a:rPr>
              <a:t>e de Dieu dans nos vies.</a:t>
            </a:r>
          </a:p>
          <a:p>
            <a:endParaRPr lang="fr-FR" sz="4000" noProof="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4000" noProof="0" dirty="0">
                <a:solidFill>
                  <a:schemeClr val="bg1"/>
                </a:solidFill>
              </a:rPr>
              <a:t>Rien dans notre vie ne doit « échapper » à l’œuvre du Saint Esprit.</a:t>
            </a:r>
          </a:p>
          <a:p>
            <a:endParaRPr lang="fr-FR" sz="4800" noProof="0" dirty="0">
              <a:solidFill>
                <a:srgbClr val="FFC000"/>
              </a:solidFill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61894F85-BE65-70FA-07A0-A3A62A601707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3070746" cy="2915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5274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Versets bibliques sur l'identité en Christ | Le secret du bonheur">
            <a:extLst>
              <a:ext uri="{FF2B5EF4-FFF2-40B4-BE49-F238E27FC236}">
                <a16:creationId xmlns:a16="http://schemas.microsoft.com/office/drawing/2014/main" id="{041B95EF-BB0F-8838-BD55-29F25F991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BBD3EFED-1B66-4B21-9E12-C42A39ACA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7F8974-4EF1-4390-B115-B2C857FFABA9}"/>
              </a:ext>
            </a:extLst>
          </p:cNvPr>
          <p:cNvSpPr txBox="1"/>
          <p:nvPr/>
        </p:nvSpPr>
        <p:spPr>
          <a:xfrm>
            <a:off x="237066" y="643622"/>
            <a:ext cx="11717867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solidFill>
                  <a:srgbClr val="FFC000"/>
                </a:solidFill>
                <a:latin typeface="Calibri" panose="020F0502020204030204"/>
              </a:rPr>
              <a:t>4. Conclusion</a:t>
            </a:r>
          </a:p>
          <a:p>
            <a:endParaRPr lang="fr-FR" sz="4000" noProof="0" dirty="0">
              <a:solidFill>
                <a:srgbClr val="FFFF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4400" noProof="0" dirty="0">
                <a:solidFill>
                  <a:schemeClr val="bg1"/>
                </a:solidFill>
              </a:rPr>
              <a:t>C’est un appel à faire la différence dans un monde sous la colère de Dieu.</a:t>
            </a:r>
          </a:p>
          <a:p>
            <a:endParaRPr lang="fr-FR" sz="4400" noProof="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4400" noProof="0" dirty="0">
                <a:solidFill>
                  <a:schemeClr val="bg1"/>
                </a:solidFill>
              </a:rPr>
              <a:t>Mais gardons courage, l’espérance de la Gloire est promise, car Celui qui règne, </a:t>
            </a:r>
            <a:r>
              <a:rPr lang="fr-FR" sz="4400" b="1" u="sng" noProof="0" dirty="0">
                <a:solidFill>
                  <a:schemeClr val="bg1"/>
                </a:solidFill>
              </a:rPr>
              <a:t>Jésus, revient</a:t>
            </a:r>
            <a:r>
              <a:rPr lang="fr-FR" sz="4400" noProof="0" dirty="0">
                <a:solidFill>
                  <a:schemeClr val="bg1"/>
                </a:solidFill>
              </a:rPr>
              <a:t>.</a:t>
            </a:r>
          </a:p>
          <a:p>
            <a:endParaRPr lang="fr-FR" sz="4800" noProof="0" dirty="0">
              <a:solidFill>
                <a:srgbClr val="FFC000"/>
              </a:solidFill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9D7EE36-1EF7-331C-8AC1-BC3835CCA1DF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3070746" cy="2915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3237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74C02A-3CB6-4951-83F6-B626015E2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95" y="1041400"/>
            <a:ext cx="10761133" cy="2387600"/>
          </a:xfrm>
        </p:spPr>
        <p:txBody>
          <a:bodyPr>
            <a:normAutofit/>
          </a:bodyPr>
          <a:lstStyle/>
          <a:p>
            <a:r>
              <a:rPr lang="fr-FR" sz="7200" b="1" noProof="0" dirty="0">
                <a:solidFill>
                  <a:srgbClr val="FFFF00"/>
                </a:solidFill>
              </a:rPr>
              <a:t>Un appel à vivre différemment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BD3EFED-1B66-4B21-9E12-C42A39ACA8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4400" i="1" noProof="0" dirty="0">
                <a:solidFill>
                  <a:schemeClr val="bg1"/>
                </a:solidFill>
              </a:rPr>
              <a:t>LETTRE AUX COLOSSIENS</a:t>
            </a:r>
          </a:p>
          <a:p>
            <a:r>
              <a:rPr lang="fr-FR" sz="4400" i="1" noProof="0" dirty="0">
                <a:solidFill>
                  <a:schemeClr val="bg1"/>
                </a:solidFill>
              </a:rPr>
              <a:t>Col 3.1-8</a:t>
            </a:r>
          </a:p>
        </p:txBody>
      </p:sp>
    </p:spTree>
    <p:extLst>
      <p:ext uri="{BB962C8B-B14F-4D97-AF65-F5344CB8AC3E}">
        <p14:creationId xmlns:p14="http://schemas.microsoft.com/office/powerpoint/2010/main" val="5491239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74C02A-3CB6-4951-83F6-B626015E2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0"/>
            <a:ext cx="3070746" cy="291570"/>
          </a:xfrm>
        </p:spPr>
        <p:txBody>
          <a:bodyPr>
            <a:noAutofit/>
          </a:bodyPr>
          <a:lstStyle/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BD3EFED-1B66-4B21-9E12-C42A39ACA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7F8974-4EF1-4390-B115-B2C857FFABA9}"/>
              </a:ext>
            </a:extLst>
          </p:cNvPr>
          <p:cNvSpPr txBox="1"/>
          <p:nvPr/>
        </p:nvSpPr>
        <p:spPr>
          <a:xfrm>
            <a:off x="237066" y="990600"/>
            <a:ext cx="117178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noProof="0" dirty="0">
                <a:solidFill>
                  <a:srgbClr val="FFC000"/>
                </a:solidFill>
              </a:rPr>
              <a:t>1.</a:t>
            </a:r>
            <a:r>
              <a:rPr lang="fr-FR" sz="4800" noProof="0" dirty="0">
                <a:solidFill>
                  <a:schemeClr val="bg1"/>
                </a:solidFill>
              </a:rPr>
              <a:t> </a:t>
            </a:r>
            <a:r>
              <a:rPr lang="fr-FR" sz="4800" noProof="0" dirty="0">
                <a:solidFill>
                  <a:srgbClr val="FFC000"/>
                </a:solidFill>
              </a:rPr>
              <a:t>Contexte</a:t>
            </a:r>
          </a:p>
          <a:p>
            <a:r>
              <a:rPr lang="fr-FR" sz="4800" noProof="0" dirty="0">
                <a:solidFill>
                  <a:schemeClr val="bg1"/>
                </a:solidFill>
              </a:rPr>
              <a:t>2. Christ seul</a:t>
            </a:r>
          </a:p>
          <a:p>
            <a:r>
              <a:rPr lang="fr-FR" sz="4800" noProof="0" dirty="0">
                <a:solidFill>
                  <a:schemeClr val="bg1"/>
                </a:solidFill>
              </a:rPr>
              <a:t>	</a:t>
            </a:r>
            <a:r>
              <a:rPr lang="fr-FR" sz="4000" noProof="0" dirty="0">
                <a:solidFill>
                  <a:schemeClr val="bg1"/>
                </a:solidFill>
              </a:rPr>
              <a:t>Christ comme modèle</a:t>
            </a:r>
          </a:p>
          <a:p>
            <a:r>
              <a:rPr lang="fr-FR" sz="4000" noProof="0" dirty="0">
                <a:solidFill>
                  <a:schemeClr val="bg1"/>
                </a:solidFill>
              </a:rPr>
              <a:t>	Christ comme espérance</a:t>
            </a:r>
            <a:r>
              <a:rPr lang="fr-FR" sz="4800" noProof="0" dirty="0">
                <a:solidFill>
                  <a:schemeClr val="bg1"/>
                </a:solidFill>
              </a:rPr>
              <a:t>	</a:t>
            </a:r>
          </a:p>
          <a:p>
            <a:r>
              <a:rPr lang="fr-FR" sz="4800" noProof="0" dirty="0">
                <a:solidFill>
                  <a:schemeClr val="bg1"/>
                </a:solidFill>
              </a:rPr>
              <a:t>3. Appel à vivre autrement</a:t>
            </a:r>
          </a:p>
          <a:p>
            <a:r>
              <a:rPr lang="fr-FR" sz="4800" noProof="0" dirty="0">
                <a:solidFill>
                  <a:schemeClr val="bg1"/>
                </a:solidFill>
              </a:rPr>
              <a:t>4. Conclusion</a:t>
            </a:r>
          </a:p>
        </p:txBody>
      </p:sp>
    </p:spTree>
    <p:extLst>
      <p:ext uri="{BB962C8B-B14F-4D97-AF65-F5344CB8AC3E}">
        <p14:creationId xmlns:p14="http://schemas.microsoft.com/office/powerpoint/2010/main" val="33749448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BBD3EFED-1B66-4B21-9E12-C42A39ACA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7F8974-4EF1-4390-B115-B2C857FFABA9}"/>
              </a:ext>
            </a:extLst>
          </p:cNvPr>
          <p:cNvSpPr txBox="1"/>
          <p:nvPr/>
        </p:nvSpPr>
        <p:spPr>
          <a:xfrm>
            <a:off x="237066" y="990600"/>
            <a:ext cx="117178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noProof="0" dirty="0">
                <a:solidFill>
                  <a:schemeClr val="bg1"/>
                </a:solidFill>
              </a:rPr>
              <a:t>1. Contexte</a:t>
            </a:r>
          </a:p>
          <a:p>
            <a:r>
              <a:rPr lang="fr-FR" sz="4800" noProof="0" dirty="0">
                <a:solidFill>
                  <a:srgbClr val="FFC000"/>
                </a:solidFill>
              </a:rPr>
              <a:t>2. Christ seul</a:t>
            </a:r>
          </a:p>
          <a:p>
            <a:r>
              <a:rPr lang="fr-FR" sz="4800" noProof="0" dirty="0">
                <a:solidFill>
                  <a:schemeClr val="bg1"/>
                </a:solidFill>
              </a:rPr>
              <a:t>	</a:t>
            </a:r>
            <a:r>
              <a:rPr lang="fr-FR" sz="4000" noProof="0" dirty="0">
                <a:solidFill>
                  <a:srgbClr val="FFC000"/>
                </a:solidFill>
              </a:rPr>
              <a:t>- Christ comme modèle</a:t>
            </a:r>
          </a:p>
          <a:p>
            <a:r>
              <a:rPr lang="fr-FR" sz="4000" noProof="0" dirty="0">
                <a:solidFill>
                  <a:schemeClr val="bg1"/>
                </a:solidFill>
              </a:rPr>
              <a:t>	- Christ comme espérance</a:t>
            </a:r>
            <a:r>
              <a:rPr lang="fr-FR" sz="4800" noProof="0" dirty="0">
                <a:solidFill>
                  <a:schemeClr val="bg1"/>
                </a:solidFill>
              </a:rPr>
              <a:t>	</a:t>
            </a:r>
          </a:p>
          <a:p>
            <a:r>
              <a:rPr lang="fr-FR" sz="4800" noProof="0" dirty="0">
                <a:solidFill>
                  <a:schemeClr val="bg1"/>
                </a:solidFill>
              </a:rPr>
              <a:t>3. Appel à vivre autrement</a:t>
            </a:r>
          </a:p>
          <a:p>
            <a:r>
              <a:rPr lang="fr-FR" sz="4800" noProof="0" dirty="0">
                <a:solidFill>
                  <a:schemeClr val="bg1"/>
                </a:solidFill>
              </a:rPr>
              <a:t>4. Conclusion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1B049AA6-E9F5-B250-72C4-4A39BD784D73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3070746" cy="2915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676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BBD3EFED-1B66-4B21-9E12-C42A39ACA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7F8974-4EF1-4390-B115-B2C857FFABA9}"/>
              </a:ext>
            </a:extLst>
          </p:cNvPr>
          <p:cNvSpPr txBox="1"/>
          <p:nvPr/>
        </p:nvSpPr>
        <p:spPr>
          <a:xfrm>
            <a:off x="237066" y="990600"/>
            <a:ext cx="117178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noProof="0" dirty="0">
                <a:solidFill>
                  <a:schemeClr val="bg1"/>
                </a:solidFill>
              </a:rPr>
              <a:t>1. Contexte</a:t>
            </a:r>
          </a:p>
          <a:p>
            <a:r>
              <a:rPr lang="fr-FR" sz="4800" noProof="0" dirty="0">
                <a:solidFill>
                  <a:srgbClr val="FFC000"/>
                </a:solidFill>
              </a:rPr>
              <a:t>2. Christ seul</a:t>
            </a:r>
          </a:p>
          <a:p>
            <a:r>
              <a:rPr lang="fr-FR" sz="4800" noProof="0" dirty="0">
                <a:solidFill>
                  <a:schemeClr val="bg1"/>
                </a:solidFill>
              </a:rPr>
              <a:t>	</a:t>
            </a:r>
            <a:r>
              <a:rPr lang="fr-FR" sz="4000" noProof="0" dirty="0">
                <a:solidFill>
                  <a:schemeClr val="bg1"/>
                </a:solidFill>
              </a:rPr>
              <a:t>- Christ comme modèle</a:t>
            </a:r>
          </a:p>
          <a:p>
            <a:r>
              <a:rPr lang="fr-FR" sz="4000" noProof="0" dirty="0">
                <a:solidFill>
                  <a:schemeClr val="bg1"/>
                </a:solidFill>
              </a:rPr>
              <a:t>	</a:t>
            </a:r>
            <a:r>
              <a:rPr lang="fr-FR" sz="4000" noProof="0" dirty="0">
                <a:solidFill>
                  <a:srgbClr val="FFC000"/>
                </a:solidFill>
              </a:rPr>
              <a:t>-</a:t>
            </a:r>
            <a:r>
              <a:rPr lang="fr-FR" sz="4000" noProof="0" dirty="0">
                <a:solidFill>
                  <a:schemeClr val="bg1"/>
                </a:solidFill>
              </a:rPr>
              <a:t> </a:t>
            </a:r>
            <a:r>
              <a:rPr lang="fr-FR" sz="4000" noProof="0" dirty="0">
                <a:solidFill>
                  <a:srgbClr val="FFC000"/>
                </a:solidFill>
              </a:rPr>
              <a:t>Christ comme espérance</a:t>
            </a:r>
            <a:r>
              <a:rPr lang="fr-FR" sz="4800" noProof="0" dirty="0">
                <a:solidFill>
                  <a:srgbClr val="FFC000"/>
                </a:solidFill>
              </a:rPr>
              <a:t>	</a:t>
            </a:r>
          </a:p>
          <a:p>
            <a:r>
              <a:rPr lang="fr-FR" sz="4800" noProof="0" dirty="0">
                <a:solidFill>
                  <a:schemeClr val="bg1"/>
                </a:solidFill>
              </a:rPr>
              <a:t>3. Appel à vivre autrement</a:t>
            </a:r>
          </a:p>
          <a:p>
            <a:r>
              <a:rPr lang="fr-FR" sz="4800" noProof="0" dirty="0">
                <a:solidFill>
                  <a:schemeClr val="bg1"/>
                </a:solidFill>
              </a:rPr>
              <a:t>4. Conclusion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4E5FC20-D24E-CD6F-06B5-10B30FABB484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3070746" cy="2915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8889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BBD3EFED-1B66-4B21-9E12-C42A39ACA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7F8974-4EF1-4390-B115-B2C857FFABA9}"/>
              </a:ext>
            </a:extLst>
          </p:cNvPr>
          <p:cNvSpPr txBox="1"/>
          <p:nvPr/>
        </p:nvSpPr>
        <p:spPr>
          <a:xfrm>
            <a:off x="237066" y="990600"/>
            <a:ext cx="117178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noProof="0" dirty="0">
                <a:solidFill>
                  <a:schemeClr val="bg1"/>
                </a:solidFill>
              </a:rPr>
              <a:t>1. Contexte</a:t>
            </a:r>
          </a:p>
          <a:p>
            <a:r>
              <a:rPr lang="fr-FR" sz="4800" noProof="0" dirty="0">
                <a:solidFill>
                  <a:schemeClr val="bg1"/>
                </a:solidFill>
              </a:rPr>
              <a:t>2. Christ seul</a:t>
            </a:r>
          </a:p>
          <a:p>
            <a:r>
              <a:rPr lang="fr-FR" sz="4800" noProof="0" dirty="0">
                <a:solidFill>
                  <a:schemeClr val="bg1"/>
                </a:solidFill>
              </a:rPr>
              <a:t>	</a:t>
            </a:r>
            <a:r>
              <a:rPr lang="fr-FR" sz="4000" noProof="0" dirty="0">
                <a:solidFill>
                  <a:schemeClr val="bg1"/>
                </a:solidFill>
              </a:rPr>
              <a:t>- Christ comme modèle</a:t>
            </a:r>
          </a:p>
          <a:p>
            <a:r>
              <a:rPr lang="fr-FR" sz="4000" noProof="0" dirty="0">
                <a:solidFill>
                  <a:schemeClr val="bg1"/>
                </a:solidFill>
              </a:rPr>
              <a:t>	- Christ comme espérance</a:t>
            </a:r>
            <a:r>
              <a:rPr lang="fr-FR" sz="4800" noProof="0" dirty="0">
                <a:solidFill>
                  <a:schemeClr val="bg1"/>
                </a:solidFill>
              </a:rPr>
              <a:t>	</a:t>
            </a:r>
          </a:p>
          <a:p>
            <a:r>
              <a:rPr lang="fr-FR" sz="4800" noProof="0" dirty="0">
                <a:solidFill>
                  <a:srgbClr val="FFC000"/>
                </a:solidFill>
              </a:rPr>
              <a:t>3. Appel à vivre différemment</a:t>
            </a:r>
          </a:p>
          <a:p>
            <a:r>
              <a:rPr lang="fr-FR" sz="4800" noProof="0" dirty="0">
                <a:solidFill>
                  <a:schemeClr val="bg1"/>
                </a:solidFill>
              </a:rPr>
              <a:t>4. Conclusion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4C386B21-77F0-A765-7EA0-814AD72B7C35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3070746" cy="2915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4898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BBD3EFED-1B66-4B21-9E12-C42A39ACA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9067" y="0"/>
            <a:ext cx="2302933" cy="291570"/>
          </a:xfrm>
        </p:spPr>
        <p:txBody>
          <a:bodyPr>
            <a:normAutofit lnSpcReduction="10000"/>
          </a:bodyPr>
          <a:lstStyle/>
          <a:p>
            <a:r>
              <a:rPr lang="fr-FR" sz="1600" i="1" noProof="0" dirty="0">
                <a:solidFill>
                  <a:schemeClr val="bg1"/>
                </a:solidFill>
              </a:rPr>
              <a:t>LETTRE AUX COLOSSIENS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7F8974-4EF1-4390-B115-B2C857FFABA9}"/>
              </a:ext>
            </a:extLst>
          </p:cNvPr>
          <p:cNvSpPr txBox="1"/>
          <p:nvPr/>
        </p:nvSpPr>
        <p:spPr>
          <a:xfrm>
            <a:off x="237066" y="990600"/>
            <a:ext cx="117178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noProof="0" dirty="0">
                <a:solidFill>
                  <a:schemeClr val="bg1"/>
                </a:solidFill>
              </a:rPr>
              <a:t>1. Contexte</a:t>
            </a:r>
          </a:p>
          <a:p>
            <a:r>
              <a:rPr lang="fr-FR" sz="4800" noProof="0" dirty="0">
                <a:solidFill>
                  <a:schemeClr val="bg1"/>
                </a:solidFill>
              </a:rPr>
              <a:t>2. Christ seul</a:t>
            </a:r>
          </a:p>
          <a:p>
            <a:r>
              <a:rPr lang="fr-FR" sz="4800" noProof="0" dirty="0">
                <a:solidFill>
                  <a:schemeClr val="bg1"/>
                </a:solidFill>
              </a:rPr>
              <a:t>	</a:t>
            </a:r>
            <a:r>
              <a:rPr lang="fr-FR" sz="4000" noProof="0" dirty="0">
                <a:solidFill>
                  <a:schemeClr val="bg1"/>
                </a:solidFill>
              </a:rPr>
              <a:t>- Christ comme modèle</a:t>
            </a:r>
          </a:p>
          <a:p>
            <a:r>
              <a:rPr lang="fr-FR" sz="4000" noProof="0" dirty="0">
                <a:solidFill>
                  <a:schemeClr val="bg1"/>
                </a:solidFill>
              </a:rPr>
              <a:t>	- Christ comme espérance</a:t>
            </a:r>
            <a:r>
              <a:rPr lang="fr-FR" sz="4800" noProof="0" dirty="0">
                <a:solidFill>
                  <a:schemeClr val="bg1"/>
                </a:solidFill>
              </a:rPr>
              <a:t>	</a:t>
            </a:r>
          </a:p>
          <a:p>
            <a:r>
              <a:rPr lang="fr-FR" sz="4800" noProof="0" dirty="0">
                <a:solidFill>
                  <a:schemeClr val="bg1"/>
                </a:solidFill>
              </a:rPr>
              <a:t>3. Appel à vivre différemment</a:t>
            </a:r>
          </a:p>
          <a:p>
            <a:r>
              <a:rPr lang="fr-FR" sz="4800" noProof="0" dirty="0">
                <a:solidFill>
                  <a:srgbClr val="FFC000"/>
                </a:solidFill>
              </a:rPr>
              <a:t>4. Conclusion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EFA5E00-CC0E-319C-7CA9-F5403CBFFFE6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3070746" cy="2915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800" b="1" i="1" noProof="0" dirty="0">
                <a:solidFill>
                  <a:srgbClr val="FFFF00"/>
                </a:solidFill>
              </a:rPr>
              <a:t>Un appel à vivre différemment</a:t>
            </a:r>
            <a:endParaRPr lang="fr-FR" sz="4000" b="1" i="1" noProof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6103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1051</TotalTime>
  <Words>1121</Words>
  <Application>Microsoft Office PowerPoint</Application>
  <PresentationFormat>Grand écran</PresentationFormat>
  <Paragraphs>145</Paragraphs>
  <Slides>28</Slides>
  <Notes>0</Notes>
  <HiddenSlides>5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Thème Office</vt:lpstr>
      <vt:lpstr>Un appel à vivre différemment</vt:lpstr>
      <vt:lpstr>Présentation PowerPoint</vt:lpstr>
      <vt:lpstr>Présentation PowerPoint</vt:lpstr>
      <vt:lpstr>Présentation PowerPoint</vt:lpstr>
      <vt:lpstr>Un appel à vivre différemment</vt:lpstr>
      <vt:lpstr>Un appel à vivre différemment</vt:lpstr>
      <vt:lpstr>Présentation PowerPoint</vt:lpstr>
      <vt:lpstr>Présentation PowerPoint</vt:lpstr>
      <vt:lpstr>Un appel à vivre différemment</vt:lpstr>
      <vt:lpstr>Un appel à vivre différemment</vt:lpstr>
      <vt:lpstr>Présentation PowerPoint</vt:lpstr>
      <vt:lpstr>Un appel à vivre différemment</vt:lpstr>
      <vt:lpstr>Un appel à vivre différemment</vt:lpstr>
      <vt:lpstr>Présentation PowerPoint</vt:lpstr>
      <vt:lpstr>Un appel à vivre différemment</vt:lpstr>
      <vt:lpstr>Un appel à vivre différemment</vt:lpstr>
      <vt:lpstr>Présentation PowerPoint</vt:lpstr>
      <vt:lpstr>Présentation PowerPoint</vt:lpstr>
      <vt:lpstr>Un appel à vivre différemment</vt:lpstr>
      <vt:lpstr>Un appel à vivre différemment</vt:lpstr>
      <vt:lpstr>Présentation PowerPoint</vt:lpstr>
      <vt:lpstr>Présentation PowerPoint</vt:lpstr>
      <vt:lpstr>Un appel à vivre différemment</vt:lpstr>
      <vt:lpstr>Un appel à vivre différemment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Technicien MM</dc:creator>
  <cp:lastModifiedBy>M M</cp:lastModifiedBy>
  <cp:revision>24</cp:revision>
  <dcterms:created xsi:type="dcterms:W3CDTF">2026-04-04T13:42:42Z</dcterms:created>
  <dcterms:modified xsi:type="dcterms:W3CDTF">2026-05-15T23:34:04Z</dcterms:modified>
</cp:coreProperties>
</file>