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4"/>
  </p:notesMasterIdLst>
  <p:handoutMasterIdLst>
    <p:handoutMasterId r:id="rId35"/>
  </p:handoutMasterIdLst>
  <p:sldIdLst>
    <p:sldId id="282" r:id="rId2"/>
    <p:sldId id="479" r:id="rId3"/>
    <p:sldId id="471" r:id="rId4"/>
    <p:sldId id="472" r:id="rId5"/>
    <p:sldId id="388" r:id="rId6"/>
    <p:sldId id="434" r:id="rId7"/>
    <p:sldId id="423" r:id="rId8"/>
    <p:sldId id="459" r:id="rId9"/>
    <p:sldId id="411" r:id="rId10"/>
    <p:sldId id="475" r:id="rId11"/>
    <p:sldId id="480" r:id="rId12"/>
    <p:sldId id="449" r:id="rId13"/>
    <p:sldId id="441" r:id="rId14"/>
    <p:sldId id="474" r:id="rId15"/>
    <p:sldId id="476" r:id="rId16"/>
    <p:sldId id="447" r:id="rId17"/>
    <p:sldId id="455" r:id="rId18"/>
    <p:sldId id="481" r:id="rId19"/>
    <p:sldId id="464" r:id="rId20"/>
    <p:sldId id="460" r:id="rId21"/>
    <p:sldId id="454" r:id="rId22"/>
    <p:sldId id="448" r:id="rId23"/>
    <p:sldId id="452" r:id="rId24"/>
    <p:sldId id="463" r:id="rId25"/>
    <p:sldId id="482" r:id="rId26"/>
    <p:sldId id="453" r:id="rId27"/>
    <p:sldId id="473" r:id="rId28"/>
    <p:sldId id="457" r:id="rId29"/>
    <p:sldId id="461" r:id="rId30"/>
    <p:sldId id="467" r:id="rId31"/>
    <p:sldId id="450" r:id="rId32"/>
    <p:sldId id="470" r:id="rId33"/>
  </p:sldIdLst>
  <p:sldSz cx="12192000" cy="6858000"/>
  <p:notesSz cx="10234613" cy="71040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3822"/>
    <a:srgbClr val="322416"/>
    <a:srgbClr val="BC9064"/>
    <a:srgbClr val="FFFFCC"/>
    <a:srgbClr val="FFFFCD"/>
    <a:srgbClr val="FFFFF3"/>
    <a:srgbClr val="99FF99"/>
    <a:srgbClr val="CCCCFF"/>
    <a:srgbClr val="CCE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B7DF07-6FC8-4EB7-AEAD-9CB463352C80}" v="154" dt="2026-06-09T13:33:04.9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82" autoAdjust="0"/>
    <p:restoredTop sz="95799" autoAdjust="0"/>
  </p:normalViewPr>
  <p:slideViewPr>
    <p:cSldViewPr snapToGrid="0">
      <p:cViewPr varScale="1">
        <p:scale>
          <a:sx n="96" d="100"/>
          <a:sy n="96" d="100"/>
        </p:scale>
        <p:origin x="5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434999" cy="356438"/>
          </a:xfrm>
          <a:prstGeom prst="rect">
            <a:avLst/>
          </a:prstGeom>
        </p:spPr>
        <p:txBody>
          <a:bodyPr vert="horz" lIns="99051" tIns="49527" rIns="99051" bIns="49527" rtlCol="0"/>
          <a:lstStyle>
            <a:lvl1pPr algn="l">
              <a:defRPr sz="1300"/>
            </a:lvl1pPr>
          </a:lstStyle>
          <a:p>
            <a:pPr rtl="0"/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7246" y="1"/>
            <a:ext cx="4434999" cy="356438"/>
          </a:xfrm>
          <a:prstGeom prst="rect">
            <a:avLst/>
          </a:prstGeom>
        </p:spPr>
        <p:txBody>
          <a:bodyPr vert="horz" lIns="99051" tIns="49527" rIns="99051" bIns="49527" rtlCol="0"/>
          <a:lstStyle>
            <a:lvl1pPr algn="r">
              <a:defRPr sz="1300"/>
            </a:lvl1pPr>
          </a:lstStyle>
          <a:p>
            <a:pPr rtl="0"/>
            <a:fld id="{F2641A86-FBF4-4831-9FF4-7B487F3492D7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3" y="6747628"/>
            <a:ext cx="4434999" cy="356436"/>
          </a:xfrm>
          <a:prstGeom prst="rect">
            <a:avLst/>
          </a:prstGeom>
        </p:spPr>
        <p:txBody>
          <a:bodyPr vert="horz" lIns="99051" tIns="49527" rIns="99051" bIns="49527" rtlCol="0" anchor="b"/>
          <a:lstStyle>
            <a:lvl1pPr algn="l">
              <a:defRPr sz="1300"/>
            </a:lvl1pPr>
          </a:lstStyle>
          <a:p>
            <a:pPr rtl="0"/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7246" y="6747628"/>
            <a:ext cx="4434999" cy="356436"/>
          </a:xfrm>
          <a:prstGeom prst="rect">
            <a:avLst/>
          </a:prstGeom>
        </p:spPr>
        <p:txBody>
          <a:bodyPr vert="horz" lIns="99051" tIns="49527" rIns="99051" bIns="49527" rtlCol="0" anchor="b"/>
          <a:lstStyle>
            <a:lvl1pPr algn="r">
              <a:defRPr sz="1300"/>
            </a:lvl1pPr>
          </a:lstStyle>
          <a:p>
            <a:pPr rtl="0"/>
            <a:fld id="{ED92CB86-0DB9-4A70-B1CF-B23508471F6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434999" cy="356438"/>
          </a:xfrm>
          <a:prstGeom prst="rect">
            <a:avLst/>
          </a:prstGeom>
        </p:spPr>
        <p:txBody>
          <a:bodyPr vert="horz" lIns="99051" tIns="49527" rIns="99051" bIns="49527" rtlCol="0"/>
          <a:lstStyle>
            <a:lvl1pPr algn="l">
              <a:defRPr sz="1300"/>
            </a:lvl1pPr>
          </a:lstStyle>
          <a:p>
            <a:pPr rtl="0"/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246" y="1"/>
            <a:ext cx="4434999" cy="356438"/>
          </a:xfrm>
          <a:prstGeom prst="rect">
            <a:avLst/>
          </a:prstGeom>
        </p:spPr>
        <p:txBody>
          <a:bodyPr vert="horz" lIns="99051" tIns="49527" rIns="99051" bIns="49527" rtlCol="0"/>
          <a:lstStyle>
            <a:lvl1pPr algn="r">
              <a:defRPr sz="1300"/>
            </a:lvl1pPr>
          </a:lstStyle>
          <a:p>
            <a:pPr rtl="0"/>
            <a:fld id="{1713F8BB-B1B5-4D35-A08C-A275931309FC}" type="datetime1">
              <a:rPr lang="fr-FR" smtClean="0"/>
              <a:t>13/06/2026</a:t>
            </a:fld>
            <a:endParaRPr lang="en-US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986088" y="887413"/>
            <a:ext cx="4262437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1" tIns="49527" rIns="99051" bIns="49527" rtlCol="0" anchor="ctr"/>
          <a:lstStyle/>
          <a:p>
            <a:pPr rtl="0"/>
            <a:endParaRPr lang="en-US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1023462" y="3418830"/>
            <a:ext cx="8187690" cy="2797226"/>
          </a:xfrm>
          <a:prstGeom prst="rect">
            <a:avLst/>
          </a:prstGeom>
        </p:spPr>
        <p:txBody>
          <a:bodyPr vert="horz" lIns="99051" tIns="49527" rIns="99051" bIns="49527" rtlCol="0"/>
          <a:lstStyle/>
          <a:p>
            <a:pPr lvl="0" rtl="0"/>
            <a:r>
              <a:rPr lang="fr"/>
              <a:t>Modifiez les styles du texte du masque</a:t>
            </a:r>
            <a:endParaRPr lang="en-US"/>
          </a:p>
          <a:p>
            <a:pPr lvl="1" rtl="0"/>
            <a:r>
              <a:rPr lang="fr"/>
              <a:t>Deuxième niveau</a:t>
            </a:r>
          </a:p>
          <a:p>
            <a:pPr lvl="2" rtl="0"/>
            <a:r>
              <a:rPr lang="fr"/>
              <a:t>Troisième niveau</a:t>
            </a:r>
          </a:p>
          <a:p>
            <a:pPr lvl="3" rtl="0"/>
            <a:r>
              <a:rPr lang="fr"/>
              <a:t>Quatrième niveau</a:t>
            </a:r>
          </a:p>
          <a:p>
            <a:pPr lvl="4" rtl="0"/>
            <a:r>
              <a:rPr lang="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" y="6747628"/>
            <a:ext cx="4434999" cy="356436"/>
          </a:xfrm>
          <a:prstGeom prst="rect">
            <a:avLst/>
          </a:prstGeom>
        </p:spPr>
        <p:txBody>
          <a:bodyPr vert="horz" lIns="99051" tIns="49527" rIns="99051" bIns="49527" rtlCol="0" anchor="b"/>
          <a:lstStyle>
            <a:lvl1pPr algn="l">
              <a:defRPr sz="1300"/>
            </a:lvl1pPr>
          </a:lstStyle>
          <a:p>
            <a:pPr rtl="0"/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246" y="6747628"/>
            <a:ext cx="4434999" cy="356436"/>
          </a:xfrm>
          <a:prstGeom prst="rect">
            <a:avLst/>
          </a:prstGeom>
        </p:spPr>
        <p:txBody>
          <a:bodyPr vert="horz" lIns="99051" tIns="49527" rIns="99051" bIns="49527" rtlCol="0" anchor="b"/>
          <a:lstStyle>
            <a:lvl1pPr algn="r">
              <a:defRPr sz="1300"/>
            </a:lvl1pPr>
          </a:lstStyle>
          <a:p>
            <a:pPr rtl="0"/>
            <a:fld id="{9C2B151B-D7D1-48E5-8230-5AADBC794F8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3156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21118-AF92-B506-73CA-C9A4E347A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D34473A-1FD7-4D5E-255F-3776AD9D03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4693D29-D16D-662F-F199-C5FF78F2B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5543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1F39E-E9F3-714A-5292-989195AE3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5BC0ACE-4DF3-A48A-C047-E472514AA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1F7C2C7-97D0-80E0-F783-E658EC22F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1090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D109C-D19C-ADA2-CD9D-C9A5EC20D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0A1F96C-D89C-59E9-863E-CFC1035BB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4A4A70F-1A8C-BB5F-885E-61EA7D39A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717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0F57A-E2FC-889D-EFD7-313AADD3A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23DF78E-47E1-78E2-AFFA-B359973242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7524085-76D4-9890-2CD3-6CDAE366DB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866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D3E43-53CC-C4D1-6EB0-7683705C4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F6CC307-1564-0D56-1688-07A0A6EF9E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DC219D-05BD-B7D2-DCB2-1E049A6896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3369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8A23E-D01A-128E-7A99-7AD17FDEF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B81D82B-5325-7A22-5F04-905B9AE73C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1E8A160-6A0E-DAB5-10F1-952BE5F686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1942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4485E-2D1B-78E0-7C46-091C776FA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D1966DF-437D-6599-414F-9284FC95F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878D186-F0D9-4AD0-8587-30E32BB17A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3863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7F0ED-C0A1-64D6-AF87-0AED19B7E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0FCF8E2-0775-0EC3-9C63-852728E87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B12B6DE-6AFF-E400-D3A2-44FE2C0689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237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D0E46-CBCF-B619-C24B-6D8A10D89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413A2E4-6ACD-763F-3FA8-5C14D2316D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6D8CE34-757B-B90E-60E3-C40935E1AB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2131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4FF52-A58A-57AF-46EA-C33260E20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5DB64FA-37D7-DBB2-FEBB-3869974946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5337334-B4A0-9AC8-5C37-1D91E0EBAF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931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39C67-5E3B-C2AE-9534-8FE9519B2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13F04B3-31E8-06AD-55FD-D93667D3A1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937DB2B-959E-C7F7-62D2-6C146694F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70653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B6D16-AFB5-B04D-4B98-DF85D1E27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8E692E-874E-75F5-C729-B02B95FCFE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82053DB-C115-B98F-B8A8-0C981418E4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3637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495E5-BB35-0AA3-B784-9900B844C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271ED09-6AFD-14F6-2BFA-9A9673801A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F5D4532-9CCB-5E15-4C05-75DBA493E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195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30FCD-DE56-FD09-3557-E62F97CC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C8BE05E-91B3-0AD3-A677-009A6E351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3CB3775-2DB3-A685-3704-1E927092C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88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B033D-1E8F-C6E5-E91E-C6DD6CD50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D5FA987-0B65-DD3C-9103-96E8A66C37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1B21B5C-BDED-E11E-FD15-01EB63823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4462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9F566-8C70-F4F5-8113-8AD38DC2A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EA25AF4-0804-F2B1-08BF-BC45DD83B8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B86F98-5ED8-D214-CC93-EECC178EFB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935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E5F40-438B-E844-55D7-F60AAA2B1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AD8D15A-F104-4BE6-088F-6B59581510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0482472-005F-C031-67FD-94F8D344C5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126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B7C06-A2AA-592D-8BB1-C8C462B91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4D19386-FE35-B49D-077F-AA8915BDD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2740481-0318-F1BF-DB16-15927B56E6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0604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C6FDD-FB0D-7B70-5D46-ACAE93ECF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C977C46-7DE7-E999-5938-956A74A889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A97D76A-B0CB-9A2A-DF82-6214BFF914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087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24181-CCE8-AAB1-C824-3C218CA01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32EF209-DFFD-A869-AC5C-F901C2987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1972983-C698-341E-6166-6412C20EF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4199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D5A86-7BBA-F07B-7174-388224C38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FA4F741-A8C9-A28D-F6D2-97CAA4199A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7AE2610-77AF-0192-3E3C-8F5EC625D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907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DD8250-6EB9-4233-A9DA-F70CD0164298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150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B40DED0-B8B7-4585-BD0E-D442DD215314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905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B2745CF-3F47-4AAF-B477-473E5A7AD8E5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449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8998DB9-890F-4F3E-81A1-4FAB9DCEDF67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980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B35F887-B885-4909-AF9A-36FEF1C8B1A4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020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D31716-87E2-455B-A467-9BEB96EC6229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315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96774B7-DE4D-4D93-8CC2-972003D7476F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230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F86BDA2-3693-4524-95B9-972690BF6681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4650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AADCCA8-A9F0-46C6-B0D4-E1B33F56DAD2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482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857DA8E-30E0-420D-B672-A0E9ABEDA5FD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718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2AB9A1-304F-4E0B-8C4B-329DA21BF1DC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203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C3AC9F4-8EF5-48E1-B13A-6D5F6BEEE2B7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96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62B723-2DFA-4321-94C3-AAD6BAAD0277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02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856DF4D-418F-4002-9DB0-181CC39E3E35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191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64E47A-28B4-4ABA-890E-B2CEB52C4B4E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479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82611CC-272B-4E24-8EAD-E8D146B4CC04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pPr rtl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099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9FA6B76-2CB7-4823-944F-CCA06EEECDA6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79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814D4ED6-5953-4AF3-B5CE-C60C427764CF}" type="datetime1">
              <a:rPr lang="fr-FR" smtClean="0"/>
              <a:t>13/06/2026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3A98EE3D-8CD1-4C3F-BD1C-C98C9596463C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0596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132633-6175-E9F9-6369-211FF15A9B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3000"/>
          </a:blip>
          <a:srcRect b="1477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ABD30D7-99CD-58FE-83AB-1C0EE32B60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Century Gothic" panose="020B0502020202020204" pitchFamily="34" charset="0"/>
              </a:rPr>
              <a:t>***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85F578E-E150-9C74-4722-1DB79ECE29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4680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9808-D8A4-0A04-AA6F-670FB19A3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DEE0C5A9-3502-1DF4-FB75-55228CE4A01E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9EFC7DA1-5497-619E-84EC-1974DC968AE4}"/>
              </a:ext>
            </a:extLst>
          </p:cNvPr>
          <p:cNvSpPr txBox="1"/>
          <p:nvPr/>
        </p:nvSpPr>
        <p:spPr>
          <a:xfrm>
            <a:off x="4188514" y="2388297"/>
            <a:ext cx="78643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ctr">
              <a:buNone/>
            </a:pPr>
            <a:r>
              <a:rPr lang="fr-FR" sz="2400" dirty="0"/>
              <a:t>Ceux qui acceptèrent </a:t>
            </a:r>
            <a:r>
              <a:rPr lang="fr-FR" sz="2400" b="1" dirty="0"/>
              <a:t>sa parole </a:t>
            </a:r>
            <a:r>
              <a:rPr lang="fr-FR" sz="2400" dirty="0"/>
              <a:t>furent donc baptisés et, ce jour-là, </a:t>
            </a:r>
            <a:r>
              <a:rPr lang="fr-FR" sz="2400" b="1" dirty="0"/>
              <a:t>le nombre des disciples augmenta d’environ 3000 personnes.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42C2854-BC88-DCB4-79A0-17100DF462D6}"/>
              </a:ext>
            </a:extLst>
          </p:cNvPr>
          <p:cNvSpPr txBox="1"/>
          <p:nvPr/>
        </p:nvSpPr>
        <p:spPr>
          <a:xfrm>
            <a:off x="4049366" y="1740566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ct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Actes 2.41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2680A74-D5B3-9AFE-FAB7-336A22E6B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1467" y="5407939"/>
            <a:ext cx="989157" cy="126000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126816-DA73-720F-AE6D-A49966A647A1}"/>
              </a:ext>
            </a:extLst>
          </p:cNvPr>
          <p:cNvSpPr txBox="1">
            <a:spLocks/>
          </p:cNvSpPr>
          <p:nvPr/>
        </p:nvSpPr>
        <p:spPr>
          <a:xfrm>
            <a:off x="13266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1 - La graine :          La Parole de Dieu</a:t>
            </a:r>
          </a:p>
          <a:p>
            <a:pPr indent="-420300">
              <a:spcAft>
                <a:spcPts val="1800"/>
              </a:spcAft>
            </a:pPr>
            <a:r>
              <a:rPr lang="fr-FR" sz="2800" b="1" dirty="0"/>
              <a:t>La Parole agit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2301DA-BFBE-6585-ACC3-F6B3155D618B}"/>
              </a:ext>
            </a:extLst>
          </p:cNvPr>
          <p:cNvSpPr txBox="1"/>
          <p:nvPr/>
        </p:nvSpPr>
        <p:spPr>
          <a:xfrm>
            <a:off x="4175250" y="4346350"/>
            <a:ext cx="78643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ctr">
              <a:buNone/>
            </a:pPr>
            <a:r>
              <a:rPr lang="fr-FR" sz="2400" b="1" baseline="30000" dirty="0"/>
              <a:t> </a:t>
            </a:r>
            <a:r>
              <a:rPr lang="fr-FR" sz="2400" b="1" dirty="0"/>
              <a:t>La parole de Dieu se propageait </a:t>
            </a:r>
            <a:r>
              <a:rPr lang="fr-FR" sz="2400" dirty="0"/>
              <a:t>de plus en plus,   </a:t>
            </a:r>
            <a:r>
              <a:rPr lang="fr-FR" sz="2400" b="1" dirty="0"/>
              <a:t>le nombre des disciples augmentait </a:t>
            </a:r>
            <a:r>
              <a:rPr lang="fr-FR" sz="2400" dirty="0"/>
              <a:t>beaucoup à Jérusalem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28AFFDE-7C00-7BD0-E3BF-32CD466759F5}"/>
              </a:ext>
            </a:extLst>
          </p:cNvPr>
          <p:cNvSpPr txBox="1"/>
          <p:nvPr/>
        </p:nvSpPr>
        <p:spPr>
          <a:xfrm>
            <a:off x="4036100" y="3891089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ct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Actes 6.7</a:t>
            </a:r>
          </a:p>
        </p:txBody>
      </p:sp>
    </p:spTree>
    <p:extLst>
      <p:ext uri="{BB962C8B-B14F-4D97-AF65-F5344CB8AC3E}">
        <p14:creationId xmlns:p14="http://schemas.microsoft.com/office/powerpoint/2010/main" val="725827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77E31-E749-AA06-97A5-59520AEF1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7BE23212-FFEC-3501-5152-2FAF7B7E17E1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794AAC56-EF5B-267C-68B0-5638F0D14281}"/>
              </a:ext>
            </a:extLst>
          </p:cNvPr>
          <p:cNvSpPr txBox="1"/>
          <p:nvPr/>
        </p:nvSpPr>
        <p:spPr>
          <a:xfrm>
            <a:off x="4049366" y="1463566"/>
            <a:ext cx="78643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800" dirty="0"/>
              <a:t>[…] </a:t>
            </a:r>
            <a:r>
              <a:rPr lang="fr-FR" sz="2800" b="1" baseline="30000" dirty="0"/>
              <a:t>3 </a:t>
            </a:r>
            <a:r>
              <a:rPr lang="fr-FR" sz="2800" dirty="0"/>
              <a:t>que Dieu nous ouvre une porte pour </a:t>
            </a:r>
            <a:r>
              <a:rPr lang="fr-FR" sz="2800" b="1" dirty="0"/>
              <a:t>la parole afin que je puisse annoncer le mystère de Christ</a:t>
            </a:r>
            <a:r>
              <a:rPr lang="fr-FR" sz="2800" dirty="0"/>
              <a:t>,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41CB9A-C4B6-30DA-35E3-D484084DE45A}"/>
              </a:ext>
            </a:extLst>
          </p:cNvPr>
          <p:cNvSpPr txBox="1"/>
          <p:nvPr/>
        </p:nvSpPr>
        <p:spPr>
          <a:xfrm>
            <a:off x="4036100" y="819367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A5E7049-C34A-AB0F-B43F-9862B8EA84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1467" y="5407939"/>
            <a:ext cx="989157" cy="1260000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E7B8C1A3-FE1D-013F-2375-29473E32F400}"/>
              </a:ext>
            </a:extLst>
          </p:cNvPr>
          <p:cNvSpPr txBox="1">
            <a:spLocks/>
          </p:cNvSpPr>
          <p:nvPr/>
        </p:nvSpPr>
        <p:spPr>
          <a:xfrm>
            <a:off x="13266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1 - La graine :          La Parole de Dieu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La Parole agit</a:t>
            </a:r>
          </a:p>
          <a:p>
            <a:pPr>
              <a:spcAft>
                <a:spcPts val="1800"/>
              </a:spcAft>
            </a:pPr>
            <a:r>
              <a:rPr lang="fr-FR" sz="2800" b="1" dirty="0"/>
              <a:t>Annoncée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739720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CB1AA5-A2F7-A6D3-AFE5-CCD5D05FD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fr-FR" sz="16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0431E4E-56AE-68ED-1E7A-17E16435D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1481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F2B14-A531-E88D-1B4F-82386838A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CDBF94A-AB60-24D4-9EED-CF215915804E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FFFBF2F8-3E9B-220A-4E4C-53F63D0477F2}"/>
              </a:ext>
            </a:extLst>
          </p:cNvPr>
          <p:cNvSpPr txBox="1"/>
          <p:nvPr/>
        </p:nvSpPr>
        <p:spPr>
          <a:xfrm>
            <a:off x="4086287" y="1895483"/>
            <a:ext cx="78643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S21 : </a:t>
            </a:r>
            <a:r>
              <a:rPr lang="fr-FR" sz="2400" i="1" dirty="0"/>
              <a:t>Dieu nous ouvre une porte pour </a:t>
            </a:r>
            <a:r>
              <a:rPr lang="fr-FR" sz="2400" b="1" i="1" u="sng" dirty="0"/>
              <a:t>la</a:t>
            </a:r>
            <a:r>
              <a:rPr lang="fr-FR" sz="2400" i="1" dirty="0"/>
              <a:t> parole</a:t>
            </a:r>
          </a:p>
          <a:p>
            <a:endParaRPr lang="fr-FR" sz="2400" i="1" dirty="0"/>
          </a:p>
          <a:p>
            <a:r>
              <a:rPr lang="fr-FR" sz="2400" b="1" dirty="0"/>
              <a:t>Semeur : </a:t>
            </a:r>
            <a:r>
              <a:rPr lang="fr-FR" sz="2400" i="1" dirty="0"/>
              <a:t>Dieu nous donne des occasions d’annoncer </a:t>
            </a:r>
            <a:r>
              <a:rPr lang="fr-FR" sz="2400" b="1" i="1" u="sng" dirty="0"/>
              <a:t>sa</a:t>
            </a:r>
            <a:r>
              <a:rPr lang="fr-FR" sz="2400" i="1" dirty="0"/>
              <a:t> Parole,</a:t>
            </a:r>
          </a:p>
          <a:p>
            <a:endParaRPr lang="fr-FR" sz="2400" dirty="0"/>
          </a:p>
          <a:p>
            <a:r>
              <a:rPr lang="fr-FR" sz="2400" b="1" dirty="0"/>
              <a:t>Colombe : </a:t>
            </a:r>
            <a:r>
              <a:rPr lang="fr-FR" sz="2400" i="1" dirty="0"/>
              <a:t>Dieu ouvre une porte à </a:t>
            </a:r>
            <a:r>
              <a:rPr lang="fr-F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notre</a:t>
            </a:r>
            <a:r>
              <a:rPr lang="fr-FR" sz="2400" i="1" dirty="0"/>
              <a:t> parole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1B118C-C152-9310-CA92-0EEB023126D5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Colossiens 4.3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7189F23-B738-7628-0EE3-738BF36FE1E5}"/>
              </a:ext>
            </a:extLst>
          </p:cNvPr>
          <p:cNvSpPr txBox="1">
            <a:spLocks/>
          </p:cNvSpPr>
          <p:nvPr/>
        </p:nvSpPr>
        <p:spPr>
          <a:xfrm>
            <a:off x="13266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1 - La graine :          La Parole de Dieu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La Parole agit</a:t>
            </a:r>
          </a:p>
          <a:p>
            <a:pPr>
              <a:spcAft>
                <a:spcPts val="1800"/>
              </a:spcAft>
            </a:pPr>
            <a:r>
              <a:rPr lang="fr-FR" sz="2800" dirty="0"/>
              <a:t>Annoncée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2979F2-792F-3612-CC83-230CCF194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1467" y="5407939"/>
            <a:ext cx="989157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49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2AC38-8219-33C8-91A5-B1CD9A5D6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E1AA9C3B-0D5F-787C-6712-B3EDC19C8957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30AFFC4F-F2F4-B983-5B4E-F9CC0EAE8641}"/>
              </a:ext>
            </a:extLst>
          </p:cNvPr>
          <p:cNvSpPr txBox="1"/>
          <p:nvPr/>
        </p:nvSpPr>
        <p:spPr>
          <a:xfrm>
            <a:off x="4086287" y="1895483"/>
            <a:ext cx="78643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S21 : </a:t>
            </a:r>
            <a:r>
              <a:rPr lang="fr-FR" sz="2400" i="1" dirty="0"/>
              <a:t>Dieu nous ouvre une porte pour </a:t>
            </a:r>
            <a:r>
              <a:rPr lang="fr-FR" sz="2400" b="1" i="1" u="sng" dirty="0"/>
              <a:t>la</a:t>
            </a:r>
            <a:r>
              <a:rPr lang="fr-FR" sz="2400" i="1" dirty="0"/>
              <a:t> parole</a:t>
            </a:r>
          </a:p>
          <a:p>
            <a:endParaRPr lang="fr-FR" sz="2400" i="1" dirty="0"/>
          </a:p>
          <a:p>
            <a:r>
              <a:rPr lang="fr-FR" sz="2400" b="1" dirty="0"/>
              <a:t>Semeur : </a:t>
            </a:r>
            <a:r>
              <a:rPr lang="fr-FR" sz="2400" i="1" dirty="0"/>
              <a:t>Dieu nous donne des occasions d’annoncer </a:t>
            </a:r>
            <a:r>
              <a:rPr lang="fr-FR" sz="2400" b="1" i="1" u="sng" dirty="0"/>
              <a:t>sa</a:t>
            </a:r>
            <a:r>
              <a:rPr lang="fr-FR" sz="2400" i="1" dirty="0"/>
              <a:t> Parole,</a:t>
            </a:r>
          </a:p>
          <a:p>
            <a:endParaRPr lang="fr-FR" sz="2400" dirty="0"/>
          </a:p>
          <a:p>
            <a:r>
              <a:rPr lang="fr-FR" sz="2400" b="1" dirty="0"/>
              <a:t>Colombe : </a:t>
            </a:r>
            <a:r>
              <a:rPr lang="fr-FR" sz="2400" i="1" dirty="0"/>
              <a:t>Dieu ouvre une porte à </a:t>
            </a:r>
            <a:r>
              <a:rPr lang="fr-F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notre</a:t>
            </a:r>
            <a:r>
              <a:rPr lang="fr-FR" sz="2400" i="1" dirty="0"/>
              <a:t> parole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699EAB-8642-6E22-107F-3BFEE65C2F85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Colossiens 4.3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68C4797-1553-0E4D-C60B-5357B5B6F73F}"/>
              </a:ext>
            </a:extLst>
          </p:cNvPr>
          <p:cNvSpPr txBox="1">
            <a:spLocks/>
          </p:cNvSpPr>
          <p:nvPr/>
        </p:nvSpPr>
        <p:spPr>
          <a:xfrm>
            <a:off x="13266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1 - La graine :          La Parole de Dieu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La Parole agit</a:t>
            </a:r>
          </a:p>
          <a:p>
            <a:pPr>
              <a:spcAft>
                <a:spcPts val="1800"/>
              </a:spcAft>
            </a:pPr>
            <a:r>
              <a:rPr lang="fr-FR" sz="2800" dirty="0"/>
              <a:t>Annoncée</a:t>
            </a:r>
          </a:p>
          <a:p>
            <a:pPr>
              <a:spcAft>
                <a:spcPts val="1800"/>
              </a:spcAft>
            </a:pPr>
            <a:r>
              <a:rPr lang="fr-FR" sz="2800" b="1" dirty="0"/>
              <a:t>La Parole =         Notre parole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02B109-E1A2-FE04-5E7D-33B30D9BB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1467" y="5407939"/>
            <a:ext cx="989157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966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6EEF7-BC07-B523-D220-DD80CFBB1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C06BA87D-36E8-3E26-4D4E-4EB6234B3C5C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538975F8-EDDA-B773-9E7F-F1551B76A927}"/>
              </a:ext>
            </a:extLst>
          </p:cNvPr>
          <p:cNvSpPr txBox="1"/>
          <p:nvPr/>
        </p:nvSpPr>
        <p:spPr>
          <a:xfrm>
            <a:off x="4049366" y="2066539"/>
            <a:ext cx="786433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/>
            <a:r>
              <a:rPr lang="fr-FR" sz="2800" dirty="0"/>
              <a:t>[…] </a:t>
            </a:r>
            <a:r>
              <a:rPr lang="fr-FR" sz="2800" b="1" baseline="30000" dirty="0"/>
              <a:t>3 </a:t>
            </a:r>
            <a:r>
              <a:rPr lang="fr-FR" sz="2800" dirty="0"/>
              <a:t>que Dieu nous ouvre une porte pour </a:t>
            </a:r>
            <a:r>
              <a:rPr lang="fr-FR" sz="2800" b="1" dirty="0"/>
              <a:t>la parole afin que je puisse annoncer le mystère de Christ</a:t>
            </a:r>
            <a:r>
              <a:rPr lang="fr-FR" sz="2800" dirty="0"/>
              <a:t>, […] </a:t>
            </a:r>
            <a:r>
              <a:rPr lang="fr-FR" sz="2800" b="1" baseline="30000" dirty="0"/>
              <a:t>4 </a:t>
            </a:r>
            <a:r>
              <a:rPr lang="fr-FR" sz="2800" dirty="0"/>
              <a:t>et que je le fasse connaître de la façon </a:t>
            </a:r>
            <a:r>
              <a:rPr lang="fr-FR" sz="2800" b="1" dirty="0"/>
              <a:t>dont je dois en parler</a:t>
            </a:r>
            <a:r>
              <a:rPr lang="fr-FR" sz="2800" dirty="0"/>
              <a:t>.</a:t>
            </a:r>
          </a:p>
          <a:p>
            <a:pPr marL="36900" indent="0">
              <a:buNone/>
            </a:pPr>
            <a:endParaRPr lang="fr-FR" sz="2800" dirty="0"/>
          </a:p>
          <a:p>
            <a:pPr marL="36900" indent="0">
              <a:buNone/>
            </a:pPr>
            <a:r>
              <a:rPr lang="fr-FR" sz="2800" dirty="0"/>
              <a:t>[…] </a:t>
            </a:r>
            <a:r>
              <a:rPr lang="fr-FR" sz="2800" b="1" baseline="30000" dirty="0"/>
              <a:t>6 </a:t>
            </a:r>
            <a:r>
              <a:rPr lang="fr-FR" sz="2800" dirty="0"/>
              <a:t>Que </a:t>
            </a:r>
            <a:r>
              <a:rPr lang="fr-FR" sz="2800" b="1" dirty="0"/>
              <a:t>votre parole </a:t>
            </a:r>
            <a:r>
              <a:rPr lang="fr-FR" sz="2800" dirty="0"/>
              <a:t>soit toujours pleine de grâce et assaisonnée de sel, […]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7FD620-C4C1-640E-68ED-F89BB12E24E6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 (Voir aussi Colossiens 1.25)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C9CF72C-DCB2-EEB6-8C7D-16F7058E0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1467" y="5407939"/>
            <a:ext cx="989157" cy="1260000"/>
          </a:xfrm>
          <a:prstGeom prst="rect">
            <a:avLst/>
          </a:prstGeom>
        </p:spPr>
      </p:pic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BDAA038F-56F4-89C8-84D8-FB7913590ECA}"/>
              </a:ext>
            </a:extLst>
          </p:cNvPr>
          <p:cNvSpPr txBox="1">
            <a:spLocks/>
          </p:cNvSpPr>
          <p:nvPr/>
        </p:nvSpPr>
        <p:spPr>
          <a:xfrm>
            <a:off x="13266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1 - La graine :          La Parole de Dieu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La Parole agit</a:t>
            </a:r>
          </a:p>
          <a:p>
            <a:pPr>
              <a:spcAft>
                <a:spcPts val="1800"/>
              </a:spcAft>
            </a:pPr>
            <a:r>
              <a:rPr lang="fr-FR" sz="2800" dirty="0"/>
              <a:t>Annoncée</a:t>
            </a:r>
          </a:p>
          <a:p>
            <a:pPr>
              <a:spcAft>
                <a:spcPts val="1800"/>
              </a:spcAft>
            </a:pPr>
            <a:r>
              <a:rPr lang="fr-FR" sz="2800" b="1" dirty="0"/>
              <a:t>La Parole =         Notre parole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969496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5FBB9-E817-FA76-2BB6-14C1ED373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93B41FD0-B79C-5D20-9FD5-4B99B636A90C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31D60D8-D1DA-4476-6E24-24A95AF214B2}"/>
              </a:ext>
            </a:extLst>
          </p:cNvPr>
          <p:cNvSpPr txBox="1"/>
          <p:nvPr/>
        </p:nvSpPr>
        <p:spPr>
          <a:xfrm>
            <a:off x="4086287" y="1895483"/>
            <a:ext cx="78643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400" b="1" baseline="30000" dirty="0"/>
              <a:t>3</a:t>
            </a:r>
            <a:r>
              <a:rPr lang="fr-FR" sz="2400" dirty="0"/>
              <a:t> […] que Dieu nous ouvre une porte pour la parole afin que je puisse </a:t>
            </a:r>
            <a:r>
              <a:rPr lang="fr-FR" sz="2400" b="1" dirty="0"/>
              <a:t>annoncer le mystère de Christ</a:t>
            </a:r>
            <a:r>
              <a:rPr lang="fr-FR" sz="2400" dirty="0"/>
              <a:t>, </a:t>
            </a:r>
            <a:r>
              <a:rPr lang="fr-FR" sz="2400" b="1" dirty="0"/>
              <a:t>à cause duquel je suis emprisonné</a:t>
            </a:r>
            <a:r>
              <a:rPr lang="fr-FR" sz="2400" dirty="0"/>
              <a:t>, […]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8EF4776-8F75-2220-B6B4-C00E79A9339A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1E2770-ED96-4B97-FAE5-0E8147E14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1467" y="5407939"/>
            <a:ext cx="989157" cy="1260000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1558058-867D-2A4A-15A2-09609EE7C27A}"/>
              </a:ext>
            </a:extLst>
          </p:cNvPr>
          <p:cNvSpPr txBox="1">
            <a:spLocks/>
          </p:cNvSpPr>
          <p:nvPr/>
        </p:nvSpPr>
        <p:spPr>
          <a:xfrm>
            <a:off x="13266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1 - La graine :          La parole de Dieu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La parole agit</a:t>
            </a:r>
          </a:p>
          <a:p>
            <a:pPr>
              <a:spcAft>
                <a:spcPts val="1800"/>
              </a:spcAft>
            </a:pPr>
            <a:r>
              <a:rPr lang="fr-FR" sz="2800" dirty="0"/>
              <a:t>Annoncée</a:t>
            </a:r>
          </a:p>
          <a:p>
            <a:pPr>
              <a:spcAft>
                <a:spcPts val="1800"/>
              </a:spcAft>
            </a:pPr>
            <a:r>
              <a:rPr lang="fr-FR" sz="2800" dirty="0"/>
              <a:t>La Parole =        Notre parole</a:t>
            </a:r>
          </a:p>
          <a:p>
            <a:pPr>
              <a:spcAft>
                <a:spcPts val="1800"/>
              </a:spcAft>
            </a:pPr>
            <a:r>
              <a:rPr lang="fr-FR" sz="2800" b="1" dirty="0"/>
              <a:t>Acceptée               ou rejetée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053396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65F3F-C193-A74A-E454-C15248019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E46AF2E-D49D-CA00-1102-2ABE928F8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fr-FR" sz="8000" b="1" dirty="0"/>
              <a:t>2 – L’eau : La prière 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CAB548B7-F846-C61F-FC61-C1E88430C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051B3F2-1E3E-0A94-D703-5E4E5320FA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424" t="13315" r="25965" b="12850"/>
          <a:stretch>
            <a:fillRect/>
          </a:stretch>
        </p:blipFill>
        <p:spPr>
          <a:xfrm>
            <a:off x="11118290" y="5313599"/>
            <a:ext cx="868377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33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FC502-44B5-D3C7-0826-7B176072F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6E8FACC6-832F-3C69-D365-5FD4674E09C2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5A2045B-0EA9-4887-5D39-AD64C54FB3F0}"/>
              </a:ext>
            </a:extLst>
          </p:cNvPr>
          <p:cNvSpPr txBox="1">
            <a:spLocks/>
          </p:cNvSpPr>
          <p:nvPr/>
        </p:nvSpPr>
        <p:spPr>
          <a:xfrm>
            <a:off x="66274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2 – L’eau : La prière </a:t>
            </a:r>
          </a:p>
          <a:p>
            <a:pPr indent="-420300">
              <a:spcAft>
                <a:spcPts val="1800"/>
              </a:spcAft>
            </a:pPr>
            <a:endParaRPr lang="fr-FR" sz="2800" dirty="0"/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928526-06C6-6060-B476-6F345FD469B9}"/>
              </a:ext>
            </a:extLst>
          </p:cNvPr>
          <p:cNvSpPr txBox="1"/>
          <p:nvPr/>
        </p:nvSpPr>
        <p:spPr>
          <a:xfrm>
            <a:off x="4086287" y="1895483"/>
            <a:ext cx="78643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400" b="1" baseline="30000" dirty="0"/>
              <a:t>2 </a:t>
            </a:r>
            <a:r>
              <a:rPr lang="fr-FR" sz="2400" dirty="0"/>
              <a:t>Persévérez dans </a:t>
            </a:r>
            <a:r>
              <a:rPr lang="fr-FR" sz="2400" b="1" dirty="0"/>
              <a:t>la prière</a:t>
            </a:r>
            <a:r>
              <a:rPr lang="fr-FR" sz="2400" dirty="0"/>
              <a:t>, veillez-y dans une attitude de reconnaissance. </a:t>
            </a:r>
            <a:r>
              <a:rPr lang="fr-FR" sz="2400" b="1" baseline="30000" dirty="0"/>
              <a:t>3 </a:t>
            </a:r>
            <a:r>
              <a:rPr lang="fr-FR" sz="2400" b="1" dirty="0"/>
              <a:t>Priez en même temps pour nous</a:t>
            </a:r>
            <a:r>
              <a:rPr lang="fr-FR" sz="2400" dirty="0"/>
              <a:t>: que Dieu nous ouvre une porte pour la parole afin que je puisse annoncer le mystère de Christ, à cause duquel je suis emprisonné, </a:t>
            </a:r>
            <a:r>
              <a:rPr lang="fr-FR" sz="2400" b="1" baseline="30000" dirty="0"/>
              <a:t>4 </a:t>
            </a:r>
            <a:r>
              <a:rPr lang="fr-FR" sz="2400" dirty="0"/>
              <a:t>et que je le fasse connaître de la façon dont je dois en parler. […]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FE62AEE-35E2-1DC4-CCEB-F757FF6D67C7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83FD4F-6EFD-D3B6-5D12-46C9B5E318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24" t="13315" r="25965" b="12850"/>
          <a:stretch>
            <a:fillRect/>
          </a:stretch>
        </p:blipFill>
        <p:spPr>
          <a:xfrm>
            <a:off x="11118290" y="5313599"/>
            <a:ext cx="868377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73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CAFF8-8519-5009-2633-B27590AFE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F5F36E6-6D91-E1A7-62FB-C63FFF86A16C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993D2806-E594-30FA-AF37-2B5BF2C9CA36}"/>
              </a:ext>
            </a:extLst>
          </p:cNvPr>
          <p:cNvSpPr txBox="1">
            <a:spLocks/>
          </p:cNvSpPr>
          <p:nvPr/>
        </p:nvSpPr>
        <p:spPr>
          <a:xfrm>
            <a:off x="66274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2 – L’eau : La prière 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1C4C9E-77C3-5BAA-D82B-CB024E23375C}"/>
              </a:ext>
            </a:extLst>
          </p:cNvPr>
          <p:cNvSpPr txBox="1"/>
          <p:nvPr/>
        </p:nvSpPr>
        <p:spPr>
          <a:xfrm>
            <a:off x="4086287" y="1895483"/>
            <a:ext cx="78643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400" b="1" baseline="30000" dirty="0"/>
              <a:t>31 </a:t>
            </a:r>
            <a:r>
              <a:rPr lang="fr-FR" sz="2400" dirty="0"/>
              <a:t>Quand </a:t>
            </a:r>
            <a:r>
              <a:rPr lang="fr-FR" sz="2400" b="1" dirty="0"/>
              <a:t>ils eurent prié</a:t>
            </a:r>
            <a:r>
              <a:rPr lang="fr-FR" sz="2400" dirty="0"/>
              <a:t>, l'endroit où ils étaient rassemblés trembla; ils furent tous remplis du Saint-Esprit et </a:t>
            </a:r>
            <a:r>
              <a:rPr lang="fr-FR" sz="2400" b="1" dirty="0"/>
              <a:t>ils annonçaient la parole de Dieu avec assurance.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8460FAC-FA56-EE27-81A3-9D656FF7FBAC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ct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Actes 4.31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879569-3C92-03AB-6B56-AC392CD6E0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24" t="13315" r="25965" b="12850"/>
          <a:stretch>
            <a:fillRect/>
          </a:stretch>
        </p:blipFill>
        <p:spPr>
          <a:xfrm>
            <a:off x="11118290" y="5313599"/>
            <a:ext cx="868377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65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BA86A-0961-274D-D428-3240E1E89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B6B1AEB7-CA5B-EB6A-83B9-FA295D81B6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196" y="1115568"/>
            <a:ext cx="3571102" cy="4626863"/>
          </a:xfrm>
        </p:spPr>
        <p:txBody>
          <a:bodyPr rtlCol="0" anchor="ctr">
            <a:normAutofit/>
          </a:bodyPr>
          <a:lstStyle/>
          <a:p>
            <a:pPr algn="r"/>
            <a:r>
              <a:rPr lang="fr-FR" sz="3600" dirty="0"/>
              <a:t>Colossiens </a:t>
            </a:r>
          </a:p>
          <a:p>
            <a:pPr algn="r"/>
            <a:r>
              <a:rPr lang="fr-FR" sz="3600" dirty="0"/>
              <a:t>4 versets 2 à 6</a:t>
            </a:r>
            <a:endParaRPr lang="fr" sz="3600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CA8CF4C-6748-076A-F88D-429C27045356}"/>
              </a:ext>
            </a:extLst>
          </p:cNvPr>
          <p:cNvCxnSpPr/>
          <p:nvPr/>
        </p:nvCxnSpPr>
        <p:spPr>
          <a:xfrm>
            <a:off x="4251415" y="2252961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460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7B46-8675-3999-E906-D277179BA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91BE1E77-BF4D-D990-FE1B-7F023895FC19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726D909B-0A1D-E7A1-018C-E1BAC21D9F9C}"/>
              </a:ext>
            </a:extLst>
          </p:cNvPr>
          <p:cNvSpPr txBox="1">
            <a:spLocks/>
          </p:cNvSpPr>
          <p:nvPr/>
        </p:nvSpPr>
        <p:spPr>
          <a:xfrm>
            <a:off x="66274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2 – L’eau : La prière 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Tous appelés à prier</a:t>
            </a:r>
          </a:p>
          <a:p>
            <a:pPr indent="-420300">
              <a:spcAft>
                <a:spcPts val="1800"/>
              </a:spcAft>
            </a:pPr>
            <a:endParaRPr lang="fr-FR" sz="2800" dirty="0"/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7F66A9C-8267-CAED-46B3-AB867E387FCE}"/>
              </a:ext>
            </a:extLst>
          </p:cNvPr>
          <p:cNvSpPr txBox="1"/>
          <p:nvPr/>
        </p:nvSpPr>
        <p:spPr>
          <a:xfrm>
            <a:off x="4086287" y="1895483"/>
            <a:ext cx="78643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400" b="1" baseline="30000" dirty="0"/>
              <a:t>2 </a:t>
            </a:r>
            <a:r>
              <a:rPr lang="fr-FR" sz="2400" dirty="0"/>
              <a:t>Persévérez dans </a:t>
            </a:r>
            <a:r>
              <a:rPr lang="fr-FR" sz="2400" b="1" dirty="0"/>
              <a:t>la prière</a:t>
            </a:r>
            <a:r>
              <a:rPr lang="fr-FR" sz="2400" dirty="0"/>
              <a:t>, veillez-y dans une attitude de reconnaissance. </a:t>
            </a:r>
            <a:r>
              <a:rPr lang="fr-FR" sz="2400" b="1" baseline="30000" dirty="0"/>
              <a:t>3 </a:t>
            </a:r>
            <a:r>
              <a:rPr lang="fr-FR" sz="2400" b="1" dirty="0"/>
              <a:t>Priez en même temps pour nous</a:t>
            </a:r>
            <a:r>
              <a:rPr lang="fr-FR" sz="2400" dirty="0"/>
              <a:t>: que Dieu nous ouvre une porte pour la parole afin que je puisse annoncer le mystère de Christ, à cause duquel je suis emprisonné, </a:t>
            </a:r>
            <a:r>
              <a:rPr lang="fr-FR" sz="2400" b="1" baseline="30000" dirty="0"/>
              <a:t>4 </a:t>
            </a:r>
            <a:r>
              <a:rPr lang="fr-FR" sz="2400" dirty="0"/>
              <a:t>et que je le fasse connaître de la façon dont je dois en parler. […]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696634E-3299-829B-C81F-AEA56A560AFC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E7B2C7-7646-3EDC-BB52-CBFC4547F9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24" t="13315" r="25965" b="12850"/>
          <a:stretch>
            <a:fillRect/>
          </a:stretch>
        </p:blipFill>
        <p:spPr>
          <a:xfrm>
            <a:off x="11118290" y="5313599"/>
            <a:ext cx="868377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89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21D70-1624-BB20-AD3B-EE517DF1B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A69F6E1-D496-300E-1B87-644852900286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241B61F2-6A53-595E-6238-006AB5C2C409}"/>
              </a:ext>
            </a:extLst>
          </p:cNvPr>
          <p:cNvSpPr txBox="1">
            <a:spLocks/>
          </p:cNvSpPr>
          <p:nvPr/>
        </p:nvSpPr>
        <p:spPr>
          <a:xfrm>
            <a:off x="66274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2 – L’eau : La prière 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Tous appelés à prier</a:t>
            </a:r>
          </a:p>
          <a:p>
            <a:pPr indent="-420300">
              <a:spcAft>
                <a:spcPts val="1800"/>
              </a:spcAft>
            </a:pPr>
            <a:r>
              <a:rPr lang="fr-FR" sz="2800" b="1" dirty="0"/>
              <a:t>Ouvrir les portes</a:t>
            </a: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7A84666-7C41-A0F0-C5D1-759AB18129C3}"/>
              </a:ext>
            </a:extLst>
          </p:cNvPr>
          <p:cNvSpPr txBox="1"/>
          <p:nvPr/>
        </p:nvSpPr>
        <p:spPr>
          <a:xfrm>
            <a:off x="4086287" y="1895483"/>
            <a:ext cx="78643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400" baseline="30000" dirty="0"/>
              <a:t>2 </a:t>
            </a:r>
            <a:r>
              <a:rPr lang="fr-FR" sz="2400" dirty="0"/>
              <a:t>Persévérez dans la prière, veillez-y dans une attitude de reconnaissance. </a:t>
            </a:r>
            <a:r>
              <a:rPr lang="fr-FR" sz="2400" b="1" baseline="30000" dirty="0"/>
              <a:t>3 </a:t>
            </a:r>
            <a:r>
              <a:rPr lang="fr-FR" sz="2400" b="1" dirty="0"/>
              <a:t>Priez en même temps pour nous</a:t>
            </a:r>
            <a:r>
              <a:rPr lang="fr-FR" sz="2400" dirty="0"/>
              <a:t>: que </a:t>
            </a:r>
            <a:r>
              <a:rPr lang="fr-FR" sz="2400" b="1" dirty="0"/>
              <a:t>Dieu nous ouvre une porte pour la parole</a:t>
            </a:r>
            <a:r>
              <a:rPr lang="fr-FR" sz="2400" dirty="0"/>
              <a:t> afin que je puisse annoncer le mystère de Christ, à cause duquel je suis emprisonné, </a:t>
            </a:r>
            <a:r>
              <a:rPr lang="fr-FR" sz="2400" b="1" baseline="30000" dirty="0"/>
              <a:t>4 </a:t>
            </a:r>
            <a:r>
              <a:rPr lang="fr-FR" sz="2400" dirty="0"/>
              <a:t>et que je le fasse connaître de la façon dont je dois en parler. […]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96F9E36-19E5-4DC9-6123-9488432D516B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591DEB-8741-413D-26CC-D5515E93C9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24" t="13315" r="25965" b="12850"/>
          <a:stretch>
            <a:fillRect/>
          </a:stretch>
        </p:blipFill>
        <p:spPr>
          <a:xfrm>
            <a:off x="11118290" y="5313599"/>
            <a:ext cx="868377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8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DAA8D-BBE7-DB34-582C-9CA03319C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2813E86C-D912-E574-3DEB-E07DB6269081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A0C6868-AF81-D2A2-DDD8-A6985F37BA79}"/>
              </a:ext>
            </a:extLst>
          </p:cNvPr>
          <p:cNvSpPr txBox="1">
            <a:spLocks/>
          </p:cNvSpPr>
          <p:nvPr/>
        </p:nvSpPr>
        <p:spPr>
          <a:xfrm>
            <a:off x="66274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2 – L’eau : La prière 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Tous appelés à prier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Ouvrir les portes</a:t>
            </a:r>
          </a:p>
          <a:p>
            <a:pPr indent="-420300">
              <a:spcAft>
                <a:spcPts val="1800"/>
              </a:spcAft>
            </a:pPr>
            <a:r>
              <a:rPr lang="fr-FR" sz="2800" b="1" dirty="0"/>
              <a:t>Parler correctement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501A7E-6346-93A9-E218-4C75B6EF4B41}"/>
              </a:ext>
            </a:extLst>
          </p:cNvPr>
          <p:cNvSpPr txBox="1"/>
          <p:nvPr/>
        </p:nvSpPr>
        <p:spPr>
          <a:xfrm>
            <a:off x="4086287" y="1895483"/>
            <a:ext cx="78643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400" baseline="30000" dirty="0"/>
              <a:t>2 </a:t>
            </a:r>
            <a:r>
              <a:rPr lang="fr-FR" sz="2400" dirty="0"/>
              <a:t>Persévérez dans la prière, veillez-y dans une attitude de reconnaissance. </a:t>
            </a:r>
            <a:r>
              <a:rPr lang="fr-FR" sz="2400" baseline="30000" dirty="0"/>
              <a:t>3 </a:t>
            </a:r>
            <a:r>
              <a:rPr lang="fr-FR" sz="2400" dirty="0"/>
              <a:t>Priez en même temps pour nous: que Dieu nous ouvre une porte pour la parole afin que je puisse annoncer le mystère de Christ, à cause duquel je suis emprisonné, </a:t>
            </a:r>
            <a:r>
              <a:rPr lang="fr-FR" sz="2400" b="1" baseline="30000" dirty="0"/>
              <a:t>4 </a:t>
            </a:r>
            <a:r>
              <a:rPr lang="fr-FR" sz="2400" dirty="0"/>
              <a:t>et que </a:t>
            </a:r>
            <a:r>
              <a:rPr lang="fr-FR" sz="2400" b="1" dirty="0"/>
              <a:t>je le fasse connaître de la façon dont je dois en parler.</a:t>
            </a:r>
            <a:r>
              <a:rPr lang="fr-FR" sz="2400" dirty="0"/>
              <a:t> […]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A7F956E-2BEC-4225-B29C-30C9265EDAF4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E58803-6B71-4D6C-ED0C-9BCA0D5F84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24" t="13315" r="25965" b="12850"/>
          <a:stretch>
            <a:fillRect/>
          </a:stretch>
        </p:blipFill>
        <p:spPr>
          <a:xfrm>
            <a:off x="11118290" y="5313599"/>
            <a:ext cx="868377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63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FE3E7-CBBB-ADC4-EB68-780C8FF69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E2B499AB-0F68-74B8-4CD2-DA0150C43BF7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1407A31C-EB4A-D36B-3977-BA0FAB9BCC0A}"/>
              </a:ext>
            </a:extLst>
          </p:cNvPr>
          <p:cNvSpPr txBox="1">
            <a:spLocks/>
          </p:cNvSpPr>
          <p:nvPr/>
        </p:nvSpPr>
        <p:spPr>
          <a:xfrm>
            <a:off x="66274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2 – L’eau : La prière 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Tous appelés à prier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Ouvrir les portes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Parler correctement</a:t>
            </a:r>
          </a:p>
          <a:p>
            <a:pPr indent="-420300">
              <a:spcAft>
                <a:spcPts val="1800"/>
              </a:spcAft>
            </a:pPr>
            <a:r>
              <a:rPr lang="fr-FR" sz="2800" b="1" dirty="0"/>
              <a:t>Pas un motif de dédouanement</a:t>
            </a:r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3A2EF1A-A3AF-9806-908B-5A3F911C5CCD}"/>
              </a:ext>
            </a:extLst>
          </p:cNvPr>
          <p:cNvSpPr txBox="1"/>
          <p:nvPr/>
        </p:nvSpPr>
        <p:spPr>
          <a:xfrm>
            <a:off x="4086287" y="1895483"/>
            <a:ext cx="78643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400" baseline="30000" dirty="0"/>
              <a:t>2 </a:t>
            </a:r>
            <a:r>
              <a:rPr lang="fr-FR" sz="2400" dirty="0"/>
              <a:t>Persévérez dans la prière, veillez-y dans une attitude de reconnaissance. </a:t>
            </a:r>
            <a:r>
              <a:rPr lang="fr-FR" sz="2400" baseline="30000" dirty="0"/>
              <a:t>3 </a:t>
            </a:r>
            <a:r>
              <a:rPr lang="fr-FR" sz="2400" dirty="0"/>
              <a:t>Priez en même temps pour nous: que Dieu nous ouvre une porte pour la parole </a:t>
            </a:r>
            <a:r>
              <a:rPr lang="fr-FR" sz="2400" b="1" dirty="0"/>
              <a:t>afin que je puisse annoncer </a:t>
            </a:r>
            <a:r>
              <a:rPr lang="fr-FR" sz="2400" dirty="0"/>
              <a:t>le mystère de Christ, à cause duquel je suis emprisonné, </a:t>
            </a:r>
            <a:r>
              <a:rPr lang="fr-FR" sz="2400" b="1" baseline="30000" dirty="0"/>
              <a:t>4 </a:t>
            </a:r>
            <a:r>
              <a:rPr lang="fr-FR" sz="2400" dirty="0"/>
              <a:t>et que je le fasse connaître de la façon dont je dois en parler. […]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6AF6A3-E5DC-6182-F1A7-2B9761A6E903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64D6B0-D47F-D2BB-FC96-A9E0F27372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24" t="13315" r="25965" b="12850"/>
          <a:stretch>
            <a:fillRect/>
          </a:stretch>
        </p:blipFill>
        <p:spPr>
          <a:xfrm>
            <a:off x="11118290" y="5313599"/>
            <a:ext cx="868377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430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57A51-14E2-1204-BB24-2E4BA4375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94C12EE-9F6C-5462-48E1-E89F825A834E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693D628-787D-BA60-08E8-49B3EAD66B06}"/>
              </a:ext>
            </a:extLst>
          </p:cNvPr>
          <p:cNvSpPr txBox="1"/>
          <p:nvPr/>
        </p:nvSpPr>
        <p:spPr>
          <a:xfrm>
            <a:off x="4086287" y="1895483"/>
            <a:ext cx="78643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400" baseline="30000" dirty="0"/>
              <a:t>2 </a:t>
            </a:r>
            <a:r>
              <a:rPr lang="fr-FR" sz="2400" dirty="0"/>
              <a:t>Persévérez dans la prière, veillez-y dans une attitude de reconnaissance. </a:t>
            </a:r>
            <a:r>
              <a:rPr lang="fr-FR" sz="2400" baseline="30000" dirty="0"/>
              <a:t>3 </a:t>
            </a:r>
            <a:r>
              <a:rPr lang="fr-FR" sz="2400" dirty="0"/>
              <a:t>Priez en même temps pour nous: que Dieu nous ouvre une porte pour la parole </a:t>
            </a:r>
            <a:r>
              <a:rPr lang="fr-FR" sz="2400" b="1" u="sng" dirty="0"/>
              <a:t>afin que</a:t>
            </a:r>
            <a:r>
              <a:rPr lang="fr-FR" sz="2400" dirty="0"/>
              <a:t> je puisse annoncer le mystère de Christ, à cause duquel je suis emprisonné, </a:t>
            </a:r>
            <a:r>
              <a:rPr lang="fr-FR" sz="2400" b="1" baseline="30000" dirty="0"/>
              <a:t>4 </a:t>
            </a:r>
            <a:r>
              <a:rPr lang="fr-FR" sz="2400" dirty="0"/>
              <a:t>et que je le fasse connaître de la façon dont je dois en parler. […]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76111B-3455-0033-025E-BFEBABAFB3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24" t="13315" r="25965" b="12850"/>
          <a:stretch>
            <a:fillRect/>
          </a:stretch>
        </p:blipFill>
        <p:spPr>
          <a:xfrm>
            <a:off x="11118290" y="5313599"/>
            <a:ext cx="868377" cy="126000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54EEBE-441A-26A0-6964-BE5448B4C4F9}"/>
              </a:ext>
            </a:extLst>
          </p:cNvPr>
          <p:cNvSpPr txBox="1">
            <a:spLocks/>
          </p:cNvSpPr>
          <p:nvPr/>
        </p:nvSpPr>
        <p:spPr>
          <a:xfrm>
            <a:off x="66274" y="501046"/>
            <a:ext cx="3828215" cy="599251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2 – L’eau : La prière 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Tous appelés à prier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Ouvrir les portes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Parler correctement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Pas un motif de dédouanement</a:t>
            </a:r>
          </a:p>
          <a:p>
            <a:pPr indent="-420300">
              <a:spcAft>
                <a:spcPts val="1800"/>
              </a:spcAft>
            </a:pPr>
            <a:r>
              <a:rPr lang="fr-FR" sz="2800" b="1" dirty="0"/>
              <a:t>Avec foi et espérance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489DF3D-85BF-CF33-60BB-8B15DA26BD53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</p:spTree>
    <p:extLst>
      <p:ext uri="{BB962C8B-B14F-4D97-AF65-F5344CB8AC3E}">
        <p14:creationId xmlns:p14="http://schemas.microsoft.com/office/powerpoint/2010/main" val="3458113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651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4C99C-E2C9-9A10-54C1-F4DB2727D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74DF22E-6CB3-8B9F-B850-367045A4238F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B9B30F4-EA8F-BA2C-6D0E-3C7033A0585E}"/>
              </a:ext>
            </a:extLst>
          </p:cNvPr>
          <p:cNvSpPr txBox="1"/>
          <p:nvPr/>
        </p:nvSpPr>
        <p:spPr>
          <a:xfrm>
            <a:off x="4086287" y="1895483"/>
            <a:ext cx="78643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400" b="1" baseline="30000" dirty="0"/>
              <a:t>2 </a:t>
            </a:r>
            <a:r>
              <a:rPr lang="fr-FR" sz="2400" b="1" dirty="0"/>
              <a:t>Persévérez dans la prière</a:t>
            </a:r>
            <a:r>
              <a:rPr lang="fr-FR" sz="2400" dirty="0"/>
              <a:t>, veillez-y dans une attitude de reconnaissance. </a:t>
            </a:r>
            <a:r>
              <a:rPr lang="fr-FR" sz="2400" baseline="30000" dirty="0"/>
              <a:t>3 </a:t>
            </a:r>
            <a:r>
              <a:rPr lang="fr-FR" sz="2400" dirty="0"/>
              <a:t>Priez en même temps pour nous: que Dieu nous ouvre une porte pour la parole afin que je puisse annoncer le mystère de Christ, à cause duquel je suis emprisonné, </a:t>
            </a:r>
            <a:r>
              <a:rPr lang="fr-FR" sz="2400" b="1" baseline="30000" dirty="0"/>
              <a:t>4 </a:t>
            </a:r>
            <a:r>
              <a:rPr lang="fr-FR" sz="2400" dirty="0"/>
              <a:t>et que je le fasse connaître de la façon dont je dois en parler. […]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132512-625C-7CD2-75D3-44E5E8D2A1E8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8A8F12-D640-9B03-3B7E-05E579CF40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24" t="13315" r="25965" b="12850"/>
          <a:stretch>
            <a:fillRect/>
          </a:stretch>
        </p:blipFill>
        <p:spPr>
          <a:xfrm>
            <a:off x="11118290" y="5313599"/>
            <a:ext cx="868377" cy="1260000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C1F61E-C187-2D09-6015-54343F3481E9}"/>
              </a:ext>
            </a:extLst>
          </p:cNvPr>
          <p:cNvSpPr txBox="1">
            <a:spLocks/>
          </p:cNvSpPr>
          <p:nvPr/>
        </p:nvSpPr>
        <p:spPr>
          <a:xfrm>
            <a:off x="66274" y="501046"/>
            <a:ext cx="3828215" cy="635695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2 – L’eau : La prière 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Tous appelés à prier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Ouvrir les portes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Parler correctement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Pas un motif de dédouanement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Avec foi et espérance</a:t>
            </a:r>
          </a:p>
          <a:p>
            <a:pPr indent="-420300">
              <a:spcAft>
                <a:spcPts val="1800"/>
              </a:spcAft>
            </a:pPr>
            <a:r>
              <a:rPr lang="fr-FR" sz="2800" b="1" dirty="0"/>
              <a:t>Persévérer</a:t>
            </a: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526847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518B9-5D21-14A0-E5D6-23865F3AA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A40334-3E13-801E-F5D4-68D42534F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1800"/>
              </a:spcAft>
              <a:buNone/>
            </a:pPr>
            <a:r>
              <a:rPr lang="fr-FR" sz="8000" b="1" dirty="0"/>
              <a:t>3 – La chaleur :       La grâce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4ADF559-DB5F-F169-832A-EE5BFBBF4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465442-A789-B454-4810-5E7DEFA4BC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023" t="21141" r="38510" b="20653"/>
          <a:stretch>
            <a:fillRect/>
          </a:stretch>
        </p:blipFill>
        <p:spPr>
          <a:xfrm>
            <a:off x="11047082" y="5313599"/>
            <a:ext cx="930681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29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6A458-5371-FEA7-6B87-4A543696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F6BEE47-B855-C805-7935-0105645914C5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75C67559-584D-68DD-8C61-C32922A9C563}"/>
              </a:ext>
            </a:extLst>
          </p:cNvPr>
          <p:cNvSpPr txBox="1">
            <a:spLocks/>
          </p:cNvSpPr>
          <p:nvPr/>
        </p:nvSpPr>
        <p:spPr>
          <a:xfrm>
            <a:off x="66274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3 – La chaleur :       La grâce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C5B46F-BD6F-0703-13C1-B0DF34352D0E}"/>
              </a:ext>
            </a:extLst>
          </p:cNvPr>
          <p:cNvSpPr txBox="1"/>
          <p:nvPr/>
        </p:nvSpPr>
        <p:spPr>
          <a:xfrm>
            <a:off x="4086287" y="1895483"/>
            <a:ext cx="78643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400" b="1" dirty="0"/>
              <a:t>S21 : </a:t>
            </a:r>
            <a:r>
              <a:rPr lang="fr-FR" sz="2400" baseline="30000" dirty="0"/>
              <a:t>2 </a:t>
            </a:r>
            <a:r>
              <a:rPr lang="fr-FR" sz="2400" dirty="0"/>
              <a:t>Persévérez dans la prière, veillez-y dans une attitude de </a:t>
            </a:r>
            <a:r>
              <a:rPr lang="fr-FR" sz="2400" b="1" dirty="0"/>
              <a:t>reconnaissance</a:t>
            </a:r>
            <a:r>
              <a:rPr lang="fr-FR" sz="2400" dirty="0"/>
              <a:t>. […]</a:t>
            </a:r>
          </a:p>
          <a:p>
            <a:pPr marL="36900" indent="0">
              <a:buNone/>
            </a:pPr>
            <a:endParaRPr lang="fr-FR" sz="2400" dirty="0"/>
          </a:p>
          <a:p>
            <a:pPr marL="36900"/>
            <a:r>
              <a:rPr lang="fr-FR" sz="2400" b="1" dirty="0"/>
              <a:t>Colombe : </a:t>
            </a:r>
            <a:r>
              <a:rPr lang="fr-FR" sz="2400" baseline="30000" dirty="0"/>
              <a:t>2 </a:t>
            </a:r>
            <a:r>
              <a:rPr lang="fr-FR" sz="2400" dirty="0"/>
              <a:t>Persévérez dans la prière, veillez-y avec actions de </a:t>
            </a:r>
            <a:r>
              <a:rPr lang="fr-FR" sz="2400" b="1" dirty="0"/>
              <a:t>grâces.</a:t>
            </a:r>
            <a:r>
              <a:rPr lang="fr-FR" sz="2400" dirty="0"/>
              <a:t> […]</a:t>
            </a:r>
          </a:p>
          <a:p>
            <a:pPr marL="36900" indent="0">
              <a:buNone/>
            </a:pPr>
            <a:endParaRPr lang="fr-FR" sz="2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254DA15-18C7-5392-58CC-B1544F7D5248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6C656EE-6F22-C161-0257-FC836CEA30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023" t="21141" r="38510" b="20653"/>
          <a:stretch>
            <a:fillRect/>
          </a:stretch>
        </p:blipFill>
        <p:spPr>
          <a:xfrm>
            <a:off x="11047082" y="5313599"/>
            <a:ext cx="930681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98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A1D53-908F-92B7-79FE-CC2EB8365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C9D423AD-EF2D-8379-BB80-17151DB378EC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4389D70-A3B3-D3B8-E08E-01625982A5A1}"/>
              </a:ext>
            </a:extLst>
          </p:cNvPr>
          <p:cNvSpPr txBox="1">
            <a:spLocks/>
          </p:cNvSpPr>
          <p:nvPr/>
        </p:nvSpPr>
        <p:spPr>
          <a:xfrm>
            <a:off x="66274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3 – La chaleur :       La grâce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Vivre ce qu’on annonce</a:t>
            </a:r>
          </a:p>
          <a:p>
            <a:pPr indent="-420300">
              <a:spcAft>
                <a:spcPts val="1800"/>
              </a:spcAft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3E3A29-0AA5-23AF-7D6A-66F6761AC907}"/>
              </a:ext>
            </a:extLst>
          </p:cNvPr>
          <p:cNvSpPr txBox="1"/>
          <p:nvPr/>
        </p:nvSpPr>
        <p:spPr>
          <a:xfrm>
            <a:off x="4086287" y="1895483"/>
            <a:ext cx="78643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/>
            <a:r>
              <a:rPr lang="fr-FR" sz="2400" b="1" baseline="30000" dirty="0"/>
              <a:t>5 </a:t>
            </a:r>
            <a:r>
              <a:rPr lang="fr-FR" sz="2400" b="1" dirty="0"/>
              <a:t>Conduisez-vous avec sagesse </a:t>
            </a:r>
            <a:r>
              <a:rPr lang="fr-FR" sz="2400" dirty="0"/>
              <a:t>envers les gens de l’extérieur et rachetez le temps. </a:t>
            </a:r>
            <a:r>
              <a:rPr lang="fr-FR" sz="2400" b="1" baseline="30000" dirty="0"/>
              <a:t>6 </a:t>
            </a:r>
            <a:r>
              <a:rPr lang="fr-FR" sz="2400" dirty="0"/>
              <a:t>Que votre parole soit toujours </a:t>
            </a:r>
            <a:r>
              <a:rPr lang="fr-FR" sz="2400" b="1" dirty="0"/>
              <a:t>pleine de grâce </a:t>
            </a:r>
            <a:r>
              <a:rPr lang="fr-FR" sz="2400" dirty="0"/>
              <a:t>et assaisonnée de sel, afin que vous sachiez comment il faut répondre à chacun.</a:t>
            </a:r>
          </a:p>
          <a:p>
            <a:pPr marL="36900" indent="0">
              <a:buNone/>
            </a:pPr>
            <a:endParaRPr lang="fr-FR" sz="2400" dirty="0"/>
          </a:p>
          <a:p>
            <a:pPr marL="36900" indent="0">
              <a:buNone/>
            </a:pPr>
            <a:endParaRPr lang="fr-FR" sz="2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16351E-693D-93FD-87D9-B412F84E11E3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0823E0-7B6A-10C3-0E73-F298333452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023" t="21141" r="38510" b="20653"/>
          <a:stretch>
            <a:fillRect/>
          </a:stretch>
        </p:blipFill>
        <p:spPr>
          <a:xfrm>
            <a:off x="11047082" y="5313599"/>
            <a:ext cx="930681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568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86CE3-928D-38D8-7137-B4FED785A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022F6A-1052-3A10-DF29-C77B8AE52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3078749" cy="970450"/>
          </a:xfrm>
        </p:spPr>
        <p:txBody>
          <a:bodyPr anchor="b">
            <a:normAutofit/>
          </a:bodyPr>
          <a:lstStyle/>
          <a:p>
            <a:pPr algn="l"/>
            <a:br>
              <a:rPr lang="fr-FR" sz="2800" dirty="0"/>
            </a:br>
            <a:endParaRPr lang="fr-FR" sz="28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7021BCD-7F4A-2056-07A2-7A0EA86A6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527" y="2095364"/>
            <a:ext cx="3373283" cy="2667272"/>
          </a:xfrm>
        </p:spPr>
        <p:txBody>
          <a:bodyPr anchor="t">
            <a:normAutofit/>
          </a:bodyPr>
          <a:lstStyle/>
          <a:p>
            <a:pPr marL="494100" indent="-457200">
              <a:buFont typeface="+mj-lt"/>
              <a:buAutoNum type="arabicPeriod"/>
            </a:pPr>
            <a:r>
              <a:rPr lang="en-US" sz="2400" b="1" dirty="0"/>
              <a:t>Graine de Haricot</a:t>
            </a:r>
          </a:p>
          <a:p>
            <a:endParaRPr lang="en-US" sz="1600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BD7FA35-E356-85BC-BDEA-A8CD0328D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1" t="1" r="19771" b="1"/>
          <a:stretch>
            <a:fillRect/>
          </a:stretch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28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EBA3-E6D8-138F-2145-5D8CB7FD6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8AB445F5-6C4F-3CEC-2971-45D6D2F3F568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92A9F668-A8DD-BB21-8C27-52531B93C2ED}"/>
              </a:ext>
            </a:extLst>
          </p:cNvPr>
          <p:cNvSpPr txBox="1">
            <a:spLocks/>
          </p:cNvSpPr>
          <p:nvPr/>
        </p:nvSpPr>
        <p:spPr>
          <a:xfrm>
            <a:off x="66274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3 – La chaleur :       La grâce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Vivre ce qu’on annonce</a:t>
            </a:r>
          </a:p>
          <a:p>
            <a:pPr indent="-420300">
              <a:spcAft>
                <a:spcPts val="1800"/>
              </a:spcAft>
            </a:pPr>
            <a:r>
              <a:rPr lang="fr-FR" sz="2800" b="1" dirty="0"/>
              <a:t>Christ est suffisant</a:t>
            </a:r>
          </a:p>
          <a:p>
            <a:pPr indent="-420300">
              <a:spcAft>
                <a:spcPts val="1800"/>
              </a:spcAft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BD5DFD6-EE02-4D14-71E4-D1CBF68BBE70}"/>
              </a:ext>
            </a:extLst>
          </p:cNvPr>
          <p:cNvSpPr txBox="1"/>
          <p:nvPr/>
        </p:nvSpPr>
        <p:spPr>
          <a:xfrm>
            <a:off x="4086287" y="1895483"/>
            <a:ext cx="78643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/>
            <a:r>
              <a:rPr lang="fr-FR" sz="2400" baseline="30000" dirty="0"/>
              <a:t>5 </a:t>
            </a:r>
            <a:r>
              <a:rPr lang="fr-FR" sz="2400" dirty="0"/>
              <a:t>Conduisez-vous avec sagesse envers les gens de l’extérieur et rachetez le temps. </a:t>
            </a:r>
            <a:r>
              <a:rPr lang="fr-FR" sz="2400" b="1" baseline="30000" dirty="0"/>
              <a:t>6 </a:t>
            </a:r>
            <a:r>
              <a:rPr lang="fr-FR" sz="2400" dirty="0"/>
              <a:t>Que votre parole soit toujours </a:t>
            </a:r>
            <a:r>
              <a:rPr lang="fr-FR" sz="2400" b="1" dirty="0"/>
              <a:t>pleine de grâce </a:t>
            </a:r>
            <a:r>
              <a:rPr lang="fr-FR" sz="2400" dirty="0"/>
              <a:t>et assaisonnée de sel, afin que vous sachiez comment il faut répondre à chacun.</a:t>
            </a:r>
          </a:p>
          <a:p>
            <a:pPr marL="36900" indent="0">
              <a:buNone/>
            </a:pPr>
            <a:endParaRPr lang="fr-FR" sz="2400" dirty="0"/>
          </a:p>
          <a:p>
            <a:pPr marL="36900" indent="0">
              <a:buNone/>
            </a:pPr>
            <a:endParaRPr lang="fr-FR" sz="24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97BEF6-44FE-0126-4EBE-E7980B737C7D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A904B62-6433-2182-0881-BD2399C8BA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023" t="21141" r="38510" b="20653"/>
          <a:stretch>
            <a:fillRect/>
          </a:stretch>
        </p:blipFill>
        <p:spPr>
          <a:xfrm>
            <a:off x="11047082" y="5313599"/>
            <a:ext cx="930681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400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E99E6-022E-4144-C134-A86370467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4B04AD5-96F0-4E87-4F6C-71C64076061F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B6592F59-93B8-FBD2-3C7E-166CCF9BE99A}"/>
              </a:ext>
            </a:extLst>
          </p:cNvPr>
          <p:cNvSpPr txBox="1">
            <a:spLocks/>
          </p:cNvSpPr>
          <p:nvPr/>
        </p:nvSpPr>
        <p:spPr>
          <a:xfrm>
            <a:off x="66274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3 – La chaleur :       La grâce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Vivre ce qu’on annonce</a:t>
            </a:r>
          </a:p>
          <a:p>
            <a:pPr indent="-420300">
              <a:spcAft>
                <a:spcPts val="1800"/>
              </a:spcAft>
            </a:pPr>
            <a:r>
              <a:rPr lang="fr-FR" sz="2800" dirty="0"/>
              <a:t>Christ est suffisant</a:t>
            </a:r>
          </a:p>
          <a:p>
            <a:pPr indent="-420300">
              <a:spcAft>
                <a:spcPts val="1800"/>
              </a:spcAft>
            </a:pPr>
            <a:r>
              <a:rPr lang="fr-FR" sz="2800" b="1" dirty="0"/>
              <a:t>Racheter le temps</a:t>
            </a:r>
            <a:endParaRPr lang="fr-FR" sz="2800" dirty="0"/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018D51-32D3-AF21-12FA-512BE0C7E374}"/>
              </a:ext>
            </a:extLst>
          </p:cNvPr>
          <p:cNvSpPr txBox="1"/>
          <p:nvPr/>
        </p:nvSpPr>
        <p:spPr>
          <a:xfrm>
            <a:off x="4086287" y="1895483"/>
            <a:ext cx="78643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/>
            <a:r>
              <a:rPr lang="fr-FR" sz="2400" b="1" baseline="30000" dirty="0"/>
              <a:t>5 </a:t>
            </a:r>
            <a:r>
              <a:rPr lang="fr-FR" sz="2400" dirty="0"/>
              <a:t>Conduisez-vous avec sagesse envers les gens de l’extérieur et </a:t>
            </a:r>
            <a:r>
              <a:rPr lang="fr-FR" sz="2400" b="1" dirty="0"/>
              <a:t>rachetez le temps</a:t>
            </a:r>
            <a:r>
              <a:rPr lang="fr-FR" sz="2400" dirty="0"/>
              <a:t>. </a:t>
            </a:r>
            <a:r>
              <a:rPr lang="fr-FR" sz="2400" b="1" baseline="30000" dirty="0"/>
              <a:t>6 </a:t>
            </a:r>
            <a:r>
              <a:rPr lang="fr-FR" sz="2400" dirty="0"/>
              <a:t>Que votre parole soit toujours pleine de grâce et assaisonnée de sel, afin que vous sachiez comment il faut répondre à chacun.</a:t>
            </a:r>
          </a:p>
          <a:p>
            <a:pPr marL="36900" indent="0">
              <a:buNone/>
            </a:pPr>
            <a:endParaRPr lang="fr-FR" sz="2400" dirty="0"/>
          </a:p>
          <a:p>
            <a:pPr marL="36900" indent="0">
              <a:buNone/>
            </a:pPr>
            <a:endParaRPr lang="fr-FR" sz="2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A23A216-5532-A3C7-34ED-E0ECD9BF27AE}"/>
              </a:ext>
            </a:extLst>
          </p:cNvPr>
          <p:cNvSpPr txBox="1"/>
          <p:nvPr/>
        </p:nvSpPr>
        <p:spPr>
          <a:xfrm>
            <a:off x="3947140" y="1204371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5C3B4D-064E-B368-B126-38178645D9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023" t="21141" r="38510" b="20653"/>
          <a:stretch>
            <a:fillRect/>
          </a:stretch>
        </p:blipFill>
        <p:spPr>
          <a:xfrm>
            <a:off x="11047082" y="5313599"/>
            <a:ext cx="930681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553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977FC-5CDC-8E8C-FC6D-7AFDE3771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96CEDE4-D7B2-62B7-7C4B-71594AD2A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9475" y="-2242725"/>
            <a:ext cx="5993050" cy="899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45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3DCF0-D7B1-FA4A-712A-6DB53E2DC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F76475-0C23-0EEC-0AE3-7F9F06489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3078749" cy="970450"/>
          </a:xfrm>
        </p:spPr>
        <p:txBody>
          <a:bodyPr anchor="b">
            <a:normAutofit/>
          </a:bodyPr>
          <a:lstStyle/>
          <a:p>
            <a:pPr algn="l"/>
            <a:br>
              <a:rPr lang="fr-FR" sz="2800" dirty="0"/>
            </a:br>
            <a:endParaRPr lang="fr-FR" sz="28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2F4F8F1-3DB4-497B-66D7-8AD933D47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527" y="2095364"/>
            <a:ext cx="3373283" cy="2667272"/>
          </a:xfrm>
        </p:spPr>
        <p:txBody>
          <a:bodyPr anchor="t">
            <a:normAutofit/>
          </a:bodyPr>
          <a:lstStyle/>
          <a:p>
            <a:pPr marL="494100" indent="-457200">
              <a:buFont typeface="+mj-lt"/>
              <a:buAutoNum type="arabicPeriod"/>
            </a:pPr>
            <a:r>
              <a:rPr lang="en-US" sz="2400" b="1" dirty="0"/>
              <a:t>Graine de Haricot</a:t>
            </a:r>
          </a:p>
          <a:p>
            <a:pPr marL="494100" indent="-457200">
              <a:lnSpc>
                <a:spcPct val="250000"/>
              </a:lnSpc>
              <a:buFont typeface="+mj-lt"/>
              <a:buAutoNum type="arabicPeriod"/>
            </a:pPr>
            <a:r>
              <a:rPr lang="en-US" sz="2400" b="1" dirty="0"/>
              <a:t>Eau</a:t>
            </a:r>
          </a:p>
          <a:p>
            <a:endParaRPr lang="en-US" sz="1600" dirty="0"/>
          </a:p>
        </p:txBody>
      </p:sp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EC92CD02-2F5E-9987-3338-E0CEEA9CF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1" t="1" r="19771" b="1"/>
          <a:stretch>
            <a:fillRect/>
          </a:stretch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02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EBC31F-1E87-D252-C42F-69D3E3CFA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3078749" cy="970450"/>
          </a:xfrm>
        </p:spPr>
        <p:txBody>
          <a:bodyPr anchor="b">
            <a:normAutofit/>
          </a:bodyPr>
          <a:lstStyle/>
          <a:p>
            <a:pPr algn="l"/>
            <a:br>
              <a:rPr lang="fr-FR" sz="2800" dirty="0"/>
            </a:br>
            <a:endParaRPr lang="fr-FR" sz="28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ADE5B91-0823-D3C6-8E54-12BFAFCF5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527" y="2095364"/>
            <a:ext cx="3373283" cy="2667272"/>
          </a:xfrm>
        </p:spPr>
        <p:txBody>
          <a:bodyPr anchor="t">
            <a:normAutofit/>
          </a:bodyPr>
          <a:lstStyle/>
          <a:p>
            <a:pPr marL="494100" indent="-457200">
              <a:buFont typeface="+mj-lt"/>
              <a:buAutoNum type="arabicPeriod"/>
            </a:pPr>
            <a:r>
              <a:rPr lang="en-US" sz="2400" b="1" dirty="0"/>
              <a:t>Graine de Haricot</a:t>
            </a:r>
          </a:p>
          <a:p>
            <a:pPr marL="494100" indent="-457200">
              <a:lnSpc>
                <a:spcPct val="250000"/>
              </a:lnSpc>
              <a:buFont typeface="+mj-lt"/>
              <a:buAutoNum type="arabicPeriod"/>
            </a:pPr>
            <a:r>
              <a:rPr lang="en-US" sz="2400" b="1" dirty="0"/>
              <a:t>Eau</a:t>
            </a:r>
          </a:p>
          <a:p>
            <a:pPr marL="494100" indent="-457200">
              <a:lnSpc>
                <a:spcPct val="200000"/>
              </a:lnSpc>
              <a:buFont typeface="+mj-lt"/>
              <a:buAutoNum type="arabicPeriod"/>
            </a:pPr>
            <a:r>
              <a:rPr lang="en-US" sz="2400" b="1" dirty="0"/>
              <a:t>Chaleur</a:t>
            </a:r>
          </a:p>
          <a:p>
            <a:endParaRPr lang="en-US" sz="1600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558392A-9E8B-AC8E-C500-BB6A9E59B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1" t="1" r="19771" b="1"/>
          <a:stretch>
            <a:fillRect/>
          </a:stretch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09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10FF7-FCEF-DEC4-0BF6-A52878DF1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6B54F7-BF05-475B-D43C-15262D1D4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5408" y="997888"/>
            <a:ext cx="6728085" cy="4626864"/>
          </a:xfrm>
        </p:spPr>
        <p:txBody>
          <a:bodyPr rtlCol="0" anchor="ctr">
            <a:normAutofit/>
          </a:bodyPr>
          <a:lstStyle/>
          <a:p>
            <a:pPr algn="l" rtl="0"/>
            <a:r>
              <a:rPr lang="fr-FR" dirty="0"/>
              <a:t>Les </a:t>
            </a:r>
            <a:r>
              <a:rPr lang="fr-FR" sz="11500" dirty="0"/>
              <a:t>3</a:t>
            </a:r>
            <a:r>
              <a:rPr lang="fr-FR" dirty="0"/>
              <a:t> éléments de notre témoignage</a:t>
            </a:r>
            <a:endParaRPr lang="fr" dirty="0">
              <a:latin typeface="Century Gothic" panose="020B0502020202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2ED877-18C7-11A9-F5A0-BD9191BAC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196" y="1115568"/>
            <a:ext cx="3571102" cy="4626863"/>
          </a:xfrm>
        </p:spPr>
        <p:txBody>
          <a:bodyPr rtlCol="0" anchor="ctr">
            <a:normAutofit/>
          </a:bodyPr>
          <a:lstStyle/>
          <a:p>
            <a:pPr algn="r"/>
            <a:r>
              <a:rPr lang="fr-FR" sz="3600" dirty="0"/>
              <a:t>Colossiens </a:t>
            </a:r>
          </a:p>
          <a:p>
            <a:pPr algn="r"/>
            <a:r>
              <a:rPr lang="fr-FR" sz="3600" dirty="0"/>
              <a:t>4 versets 2 à 6</a:t>
            </a:r>
            <a:endParaRPr lang="fr" sz="3600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A7A5575-2DAD-7E86-542E-E590F8F59E42}"/>
              </a:ext>
            </a:extLst>
          </p:cNvPr>
          <p:cNvCxnSpPr/>
          <p:nvPr/>
        </p:nvCxnSpPr>
        <p:spPr>
          <a:xfrm>
            <a:off x="4251415" y="2252961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675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416622-ED8D-CDE8-C2F0-3ABFC15AA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139150"/>
            <a:ext cx="10353762" cy="970450"/>
          </a:xfrm>
        </p:spPr>
        <p:txBody>
          <a:bodyPr/>
          <a:lstStyle/>
          <a:p>
            <a:r>
              <a:rPr lang="fr-FR" dirty="0"/>
              <a:t>Colossiens 4.2-6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7F79F6-AC91-0628-1878-916A7F8B4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394519"/>
            <a:ext cx="10608970" cy="5032786"/>
          </a:xfrm>
        </p:spPr>
        <p:txBody>
          <a:bodyPr>
            <a:normAutofit fontScale="92500"/>
          </a:bodyPr>
          <a:lstStyle/>
          <a:p>
            <a:pPr marL="36900" indent="0">
              <a:buNone/>
            </a:pPr>
            <a:r>
              <a:rPr lang="fr-FR" sz="3200" b="1" baseline="30000" dirty="0">
                <a:effectLst/>
              </a:rPr>
              <a:t>2 </a:t>
            </a:r>
            <a:r>
              <a:rPr lang="fr-FR" sz="3200" dirty="0">
                <a:effectLst/>
              </a:rPr>
              <a:t>Persévérez dans la prière, veillez-y dans une attitude de reconnaissance. </a:t>
            </a:r>
            <a:r>
              <a:rPr lang="fr-FR" sz="3200" b="1" baseline="30000" dirty="0">
                <a:effectLst/>
              </a:rPr>
              <a:t>3 </a:t>
            </a:r>
            <a:r>
              <a:rPr lang="fr-FR" sz="3200" dirty="0">
                <a:effectLst/>
              </a:rPr>
              <a:t>Priez en même temps pour nous: que Dieu nous ouvre une porte pour la parole afin que je puisse annoncer le mystère de Christ, à cause duquel je suis emprisonné, </a:t>
            </a:r>
            <a:r>
              <a:rPr lang="fr-FR" sz="3200" b="1" baseline="30000" dirty="0">
                <a:effectLst/>
              </a:rPr>
              <a:t>4 </a:t>
            </a:r>
            <a:r>
              <a:rPr lang="fr-FR" sz="3200" dirty="0">
                <a:effectLst/>
              </a:rPr>
              <a:t>et que je le fasse connaître de la façon dont je dois en parler.</a:t>
            </a:r>
          </a:p>
          <a:p>
            <a:pPr marL="36900" indent="0">
              <a:buNone/>
            </a:pPr>
            <a:r>
              <a:rPr lang="fr-FR" sz="3200" b="1" baseline="30000" dirty="0">
                <a:effectLst/>
              </a:rPr>
              <a:t>5 </a:t>
            </a:r>
            <a:r>
              <a:rPr lang="fr-FR" sz="3200" dirty="0">
                <a:effectLst/>
              </a:rPr>
              <a:t>Conduisez-vous avec sagesse envers les gens de l’extérieur et rachetez le temps. </a:t>
            </a:r>
            <a:r>
              <a:rPr lang="fr-FR" sz="3200" b="1" baseline="30000" dirty="0">
                <a:effectLst/>
              </a:rPr>
              <a:t>6 </a:t>
            </a:r>
            <a:r>
              <a:rPr lang="fr-FR" sz="3200" dirty="0">
                <a:effectLst/>
              </a:rPr>
              <a:t>Que votre parole soit toujours pleine de grâce et assaisonnée de sel, afin que vous sachiez comment il faut répondre à chacun.</a:t>
            </a:r>
          </a:p>
        </p:txBody>
      </p:sp>
    </p:spTree>
    <p:extLst>
      <p:ext uri="{BB962C8B-B14F-4D97-AF65-F5344CB8AC3E}">
        <p14:creationId xmlns:p14="http://schemas.microsoft.com/office/powerpoint/2010/main" val="1770227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02580-0760-ACAB-C7AB-CD8B2E8DE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7D2789-0F8C-F811-42C1-6AFE74DD0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1800"/>
              </a:spcAft>
              <a:buNone/>
            </a:pPr>
            <a:r>
              <a:rPr lang="fr-FR" sz="8000" b="1" dirty="0"/>
              <a:t>1 - La graine :         La Parole de Dieu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5F58D95-DAEE-A8CE-9F5A-5DCDF8D17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63805E-13AA-7A05-82A6-7CEB006C6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4061" y="5035841"/>
            <a:ext cx="1186991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22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38CDB-128D-8D55-1FE8-8DBAA3140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E7BFB43-A775-019D-F5B8-FBB5A56449CD}"/>
              </a:ext>
            </a:extLst>
          </p:cNvPr>
          <p:cNvCxnSpPr/>
          <p:nvPr/>
        </p:nvCxnSpPr>
        <p:spPr>
          <a:xfrm>
            <a:off x="3860474" y="2153570"/>
            <a:ext cx="0" cy="27432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F70D258B-92FD-BC39-674E-8F19191D0ED8}"/>
              </a:ext>
            </a:extLst>
          </p:cNvPr>
          <p:cNvSpPr txBox="1"/>
          <p:nvPr/>
        </p:nvSpPr>
        <p:spPr>
          <a:xfrm>
            <a:off x="4049366" y="1463566"/>
            <a:ext cx="78643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>
              <a:buNone/>
            </a:pPr>
            <a:r>
              <a:rPr lang="fr-FR" sz="2800" dirty="0"/>
              <a:t>[…] </a:t>
            </a:r>
            <a:r>
              <a:rPr lang="fr-FR" sz="2800" b="1" baseline="30000" dirty="0"/>
              <a:t>3 </a:t>
            </a:r>
            <a:r>
              <a:rPr lang="fr-FR" sz="2800" dirty="0"/>
              <a:t>que Dieu nous ouvre une porte pour </a:t>
            </a:r>
            <a:r>
              <a:rPr lang="fr-FR" sz="2800" b="1" dirty="0"/>
              <a:t>la parole afin que je puisse annoncer le mystère de Christ</a:t>
            </a:r>
            <a:r>
              <a:rPr lang="fr-FR" sz="2800" dirty="0"/>
              <a:t>,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29B43B-486C-45A7-7CF1-C462D79C385E}"/>
              </a:ext>
            </a:extLst>
          </p:cNvPr>
          <p:cNvSpPr txBox="1"/>
          <p:nvPr/>
        </p:nvSpPr>
        <p:spPr>
          <a:xfrm>
            <a:off x="4036100" y="819367"/>
            <a:ext cx="8142634" cy="4918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900" indent="0" algn="r">
              <a:lnSpc>
                <a:spcPct val="120000"/>
              </a:lnSpc>
              <a:buNone/>
            </a:pPr>
            <a:r>
              <a:rPr lang="fr-FR" sz="2400" b="1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Colossiens 4.2-6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856E130A-1991-B750-5AB2-B16000EFBE29}"/>
              </a:ext>
            </a:extLst>
          </p:cNvPr>
          <p:cNvSpPr txBox="1">
            <a:spLocks/>
          </p:cNvSpPr>
          <p:nvPr/>
        </p:nvSpPr>
        <p:spPr>
          <a:xfrm>
            <a:off x="13266" y="501047"/>
            <a:ext cx="3828215" cy="5290794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indent="-420300">
              <a:spcAft>
                <a:spcPts val="1800"/>
              </a:spcAft>
            </a:pPr>
            <a:r>
              <a:rPr lang="fr-FR" sz="2800" b="1" dirty="0"/>
              <a:t>1 - La graine :          La Parole de Dieu</a:t>
            </a:r>
          </a:p>
          <a:p>
            <a:pPr marL="36900" indent="-4572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800" dirty="0"/>
          </a:p>
          <a:p>
            <a:pPr indent="-420300">
              <a:spcAft>
                <a:spcPts val="1800"/>
              </a:spcAft>
              <a:buFont typeface="Wingdings" panose="05000000000000000000" pitchFamily="2" charset="2"/>
              <a:buChar char="è"/>
            </a:pPr>
            <a:endParaRPr lang="fr-FR" sz="2400" b="1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618D666-6309-6F65-13A0-A56800C3D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1467" y="5407939"/>
            <a:ext cx="989157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389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Personnalisé 1">
      <a:dk1>
        <a:sysClr val="windowText" lastClr="000000"/>
      </a:dk1>
      <a:lt1>
        <a:sysClr val="window" lastClr="FFFFFF"/>
      </a:lt1>
      <a:dk2>
        <a:srgbClr val="212745"/>
      </a:dk2>
      <a:lt2>
        <a:srgbClr val="FFFFFF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D5CBAF11-69B7-47EA-BC01-41F77058C2A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32632</TotalTime>
  <Words>1349</Words>
  <Application>Microsoft Office PowerPoint</Application>
  <PresentationFormat>Grand écran</PresentationFormat>
  <Paragraphs>137</Paragraphs>
  <Slides>32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Century Gothic</vt:lpstr>
      <vt:lpstr>Wingdings</vt:lpstr>
      <vt:lpstr>Wingdings 2</vt:lpstr>
      <vt:lpstr>Ardoise</vt:lpstr>
      <vt:lpstr>***</vt:lpstr>
      <vt:lpstr>Présentation PowerPoint</vt:lpstr>
      <vt:lpstr> </vt:lpstr>
      <vt:lpstr> </vt:lpstr>
      <vt:lpstr> </vt:lpstr>
      <vt:lpstr>Les 3 éléments de notre témoignage</vt:lpstr>
      <vt:lpstr>Colossiens 4.2-6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***</dc:title>
  <dc:creator>Stephen Bastin</dc:creator>
  <cp:lastModifiedBy>Stephen Bastin</cp:lastModifiedBy>
  <cp:revision>85</cp:revision>
  <cp:lastPrinted>2026-06-13T16:25:03Z</cp:lastPrinted>
  <dcterms:created xsi:type="dcterms:W3CDTF">2023-11-15T12:53:34Z</dcterms:created>
  <dcterms:modified xsi:type="dcterms:W3CDTF">2026-06-13T16:37:32Z</dcterms:modified>
</cp:coreProperties>
</file>