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Shape 15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eur et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12" name="Titre de la présentation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3" name="Texte niveau 1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uméro de diapositive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écla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Déclaration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Données clés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Données clés</a:t>
            </a:r>
          </a:p>
        </p:txBody>
      </p:sp>
      <p:sp>
        <p:nvSpPr>
          <p:cNvPr id="107" name="Texte niveau 1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Texte niveau 1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« Citation notable »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ros plan sur des plantes sauvages qui poussent entre des rochers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Grosse formation rocheuse sous des nuages sombres avec une route poussiéreuse au premier plan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Gros plan sur une plante sauvage qui pousse entre des rochers de lave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ascade entourée par un paysage vert et rocailleux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e niveau 1…"/>
          <p:cNvSpPr txBox="1"/>
          <p:nvPr>
            <p:ph type="body" idx="1"/>
          </p:nvPr>
        </p:nvSpPr>
        <p:spPr>
          <a:xfrm>
            <a:off x="1689100" y="1778000"/>
            <a:ext cx="21005800" cy="10172700"/>
          </a:xfrm>
          <a:prstGeom prst="rect">
            <a:avLst/>
          </a:prstGeom>
        </p:spPr>
        <p:txBody>
          <a:bodyPr anchor="ctr"/>
          <a:lstStyle>
            <a:lvl1pPr marL="635000" indent="-635000" defTabSz="825500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1270000" indent="-635000" defTabSz="825500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905000" indent="-635000" defTabSz="825500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2540000" indent="-635000" defTabSz="825500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3175000" indent="-635000" defTabSz="825500">
              <a:lnSpc>
                <a:spcPct val="100000"/>
              </a:lnSpc>
              <a:spcBef>
                <a:spcPts val="5900"/>
              </a:spcBef>
              <a:buSzPct val="75000"/>
              <a:defRPr sz="52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0" name="Numéro de diapositive"/>
          <p:cNvSpPr txBox="1"/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aysage vert et vallonné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re de la présentation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23" name="Auteur et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Auteur et date</a:t>
            </a:r>
          </a:p>
        </p:txBody>
      </p:sp>
      <p:sp>
        <p:nvSpPr>
          <p:cNvPr id="24" name="Texte niveau 1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la présentation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re de diapositiv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Titre de diapositive</a:t>
            </a:r>
          </a:p>
        </p:txBody>
      </p:sp>
      <p:sp>
        <p:nvSpPr>
          <p:cNvPr id="33" name="Texte niveau 1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Pierres couvertes de mousse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43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44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61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62" name="Texte niveau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Grosse formation rocheuse sous des nuages sombres avec une route poussiéreuse au premier plan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re de section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Titre de section</a:t>
            </a:r>
          </a:p>
        </p:txBody>
      </p:sp>
      <p:sp>
        <p:nvSpPr>
          <p:cNvPr id="72" name="Numéro de diapositive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80" name="Sous-titre de diapositiv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8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re de l’ordre du jour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Titre de l’ordre du jour</a:t>
            </a:r>
          </a:p>
        </p:txBody>
      </p:sp>
      <p:sp>
        <p:nvSpPr>
          <p:cNvPr id="89" name="Sous-titre de l’ordre du jour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Sous-titre de l’ordre du jour</a:t>
            </a:r>
          </a:p>
        </p:txBody>
      </p:sp>
      <p:sp>
        <p:nvSpPr>
          <p:cNvPr id="90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70000"/>
              </a:lnSpc>
              <a:spcBef>
                <a:spcPts val="1700"/>
              </a:spcBef>
              <a:buSzTx/>
              <a:buNone/>
              <a:defRPr spc="-59" sz="60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indent="457200" defTabSz="825500">
              <a:lnSpc>
                <a:spcPct val="70000"/>
              </a:lnSpc>
              <a:spcBef>
                <a:spcPts val="1700"/>
              </a:spcBef>
              <a:buSzTx/>
              <a:buNone/>
              <a:defRPr spc="-59" sz="60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indent="914400" defTabSz="825500">
              <a:lnSpc>
                <a:spcPct val="70000"/>
              </a:lnSpc>
              <a:spcBef>
                <a:spcPts val="1700"/>
              </a:spcBef>
              <a:buSzTx/>
              <a:buNone/>
              <a:defRPr spc="-59" sz="60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indent="1371600" defTabSz="825500">
              <a:lnSpc>
                <a:spcPct val="70000"/>
              </a:lnSpc>
              <a:spcBef>
                <a:spcPts val="1700"/>
              </a:spcBef>
              <a:buSzTx/>
              <a:buNone/>
              <a:defRPr spc="-59" sz="60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indent="1828800" defTabSz="825500">
              <a:lnSpc>
                <a:spcPct val="70000"/>
              </a:lnSpc>
              <a:spcBef>
                <a:spcPts val="1700"/>
              </a:spcBef>
              <a:buSzTx/>
              <a:buNone/>
              <a:defRPr spc="-59" sz="60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</a:lstStyle>
          <a:p>
            <a:pPr/>
            <a:r>
              <a:t>Rubriques de l’ordre du jour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diapositiv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Titre de diapositive</a:t>
            </a:r>
          </a:p>
        </p:txBody>
      </p:sp>
      <p:sp>
        <p:nvSpPr>
          <p:cNvPr id="3" name="Texte niveau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***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pc="-400" sz="200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r>
              <a:t>***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s 7 _EEW (glissés).pdf" descr="Ps 7 _EEW (glissés)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adrianna-geo-Z5ZdkWjMTCY-unsplash-2.jpg" descr="adrianna-geo-Z5ZdkWjMTCY-unsplash-2.jpg"/>
          <p:cNvPicPr>
            <a:picLocks noChangeAspect="1"/>
          </p:cNvPicPr>
          <p:nvPr/>
        </p:nvPicPr>
        <p:blipFill>
          <a:blip r:embed="rId2">
            <a:extLst/>
          </a:blip>
          <a:srcRect l="29305" t="0" r="0" b="0"/>
          <a:stretch>
            <a:fillRect/>
          </a:stretch>
        </p:blipFill>
        <p:spPr>
          <a:xfrm>
            <a:off x="11646851" y="-1"/>
            <a:ext cx="14544586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MARCHER AVEC LES AUTRES"/>
          <p:cNvSpPr txBox="1"/>
          <p:nvPr/>
        </p:nvSpPr>
        <p:spPr>
          <a:xfrm>
            <a:off x="1414384" y="1086578"/>
            <a:ext cx="7779424" cy="7585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 algn="l" defTabSz="584200">
              <a:lnSpc>
                <a:spcPct val="60000"/>
              </a:lnSpc>
              <a:defRPr cap="all" sz="17300">
                <a:latin typeface="DIN Condensed Bold"/>
                <a:ea typeface="DIN Condensed Bold"/>
                <a:cs typeface="DIN Condensed Bold"/>
                <a:sym typeface="DIN Condensed Bold"/>
              </a:defRPr>
            </a:pPr>
            <a:r>
              <a:t>MARCHER AVEC LES AUTRES</a:t>
            </a:r>
          </a:p>
        </p:txBody>
      </p:sp>
      <p:pic>
        <p:nvPicPr>
          <p:cNvPr id="165" name="vidéo-collée.png" descr="vidéo-collé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>
            <a:off x="8039086" y="3781287"/>
            <a:ext cx="1682897" cy="3309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chris-sabor-qlaot0VrqTM-unsplash.jpg" descr="chris-sabor-qlaot0VrqTM-unsplash.jpg"/>
          <p:cNvPicPr>
            <a:picLocks noChangeAspect="1"/>
          </p:cNvPicPr>
          <p:nvPr/>
        </p:nvPicPr>
        <p:blipFill>
          <a:blip r:embed="rId4">
            <a:extLst/>
          </a:blip>
          <a:srcRect l="20529" t="0" r="0" b="0"/>
          <a:stretch>
            <a:fillRect/>
          </a:stretch>
        </p:blipFill>
        <p:spPr>
          <a:xfrm>
            <a:off x="11548997" y="0"/>
            <a:ext cx="1634806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saume 7"/>
          <p:cNvSpPr txBox="1"/>
          <p:nvPr/>
        </p:nvSpPr>
        <p:spPr>
          <a:xfrm>
            <a:off x="1687220" y="1320800"/>
            <a:ext cx="4631437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just" defTabSz="825500">
              <a:lnSpc>
                <a:spcPct val="20000"/>
              </a:lnSpc>
              <a:spcBef>
                <a:spcPts val="5900"/>
              </a:spcBef>
              <a:defRPr sz="80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Psaume 7</a:t>
            </a:r>
          </a:p>
        </p:txBody>
      </p:sp>
      <p:sp>
        <p:nvSpPr>
          <p:cNvPr id="169" name="Menacé, mais en paix"/>
          <p:cNvSpPr txBox="1"/>
          <p:nvPr/>
        </p:nvSpPr>
        <p:spPr>
          <a:xfrm>
            <a:off x="1492250" y="2114549"/>
            <a:ext cx="15262176" cy="171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 indent="228600" algn="l" defTabSz="584200">
              <a:lnSpc>
                <a:spcPct val="80000"/>
              </a:lnSpc>
              <a:defRPr cap="all" sz="9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Menacé, mais en paix</a:t>
            </a:r>
          </a:p>
        </p:txBody>
      </p:sp>
      <p:sp>
        <p:nvSpPr>
          <p:cNvPr id="170" name="1-  S’examiner devant Dieu                                    v. 1-6…"/>
          <p:cNvSpPr txBox="1"/>
          <p:nvPr/>
        </p:nvSpPr>
        <p:spPr>
          <a:xfrm>
            <a:off x="1700938" y="4216400"/>
            <a:ext cx="23173203" cy="376614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708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 defTabSz="825500">
              <a:lnSpc>
                <a:spcPct val="110000"/>
              </a:lnSpc>
              <a:spcBef>
                <a:spcPts val="1700"/>
              </a:spcBef>
              <a:defRPr spc="-66" sz="6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1-  S’examiner devant Dieu </a:t>
            </a:r>
            <a:r>
              <a:rPr>
                <a:latin typeface="+mn-lt"/>
                <a:ea typeface="+mn-ea"/>
                <a:cs typeface="+mn-cs"/>
                <a:sym typeface="Helvetica Neue"/>
              </a:rPr>
              <a:t>                                   </a:t>
            </a:r>
            <a:r>
              <a:rPr>
                <a:latin typeface="Helvetica Neue Thin"/>
                <a:ea typeface="Helvetica Neue Thin"/>
                <a:cs typeface="Helvetica Neue Thin"/>
                <a:sym typeface="Helvetica Neue Thin"/>
              </a:rPr>
              <a:t>v. 1-6</a:t>
            </a:r>
            <a:endParaRPr>
              <a:latin typeface="Helvetica Neue Thin"/>
              <a:ea typeface="Helvetica Neue Thin"/>
              <a:cs typeface="Helvetica Neue Thin"/>
              <a:sym typeface="Helvetica Neue Thin"/>
            </a:endParaRPr>
          </a:p>
          <a:p>
            <a:pPr algn="l" defTabSz="825500">
              <a:lnSpc>
                <a:spcPct val="110000"/>
              </a:lnSpc>
              <a:spcBef>
                <a:spcPts val="1700"/>
              </a:spcBef>
              <a:defRPr spc="-66" sz="6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2-  S’en remettre à la justice de Dieu </a:t>
            </a:r>
            <a:r>
              <a:rPr>
                <a:latin typeface="+mn-lt"/>
                <a:ea typeface="+mn-ea"/>
                <a:cs typeface="+mn-cs"/>
                <a:sym typeface="Helvetica Neue"/>
              </a:rPr>
              <a:t>          </a:t>
            </a:r>
            <a:r>
              <a:rPr>
                <a:latin typeface="Helvetica Neue Thin"/>
                <a:ea typeface="Helvetica Neue Thin"/>
                <a:cs typeface="Helvetica Neue Thin"/>
                <a:sym typeface="Helvetica Neue Thin"/>
              </a:rPr>
              <a:t>         </a:t>
            </a:r>
            <a:r>
              <a:rPr spc="-32" sz="3200">
                <a:latin typeface="Helvetica Neue Thin"/>
                <a:ea typeface="Helvetica Neue Thin"/>
                <a:cs typeface="Helvetica Neue Thin"/>
                <a:sym typeface="Helvetica Neue Thin"/>
              </a:rPr>
              <a:t> </a:t>
            </a:r>
            <a:r>
              <a:rPr>
                <a:latin typeface="Helvetica Neue Thin"/>
                <a:ea typeface="Helvetica Neue Thin"/>
                <a:cs typeface="Helvetica Neue Thin"/>
                <a:sym typeface="Helvetica Neue Thin"/>
              </a:rPr>
              <a:t>v. 7-11</a:t>
            </a:r>
            <a:endParaRPr>
              <a:latin typeface="Helvetica Neue Thin"/>
              <a:ea typeface="Helvetica Neue Thin"/>
              <a:cs typeface="Helvetica Neue Thin"/>
              <a:sym typeface="Helvetica Neue Thin"/>
            </a:endParaRPr>
          </a:p>
          <a:p>
            <a:pPr algn="l" defTabSz="825500">
              <a:lnSpc>
                <a:spcPct val="110000"/>
              </a:lnSpc>
              <a:spcBef>
                <a:spcPts val="1700"/>
              </a:spcBef>
              <a:defRPr spc="-66" sz="6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3-  Se reposer dans l’espérance en Dieu </a:t>
            </a:r>
            <a:r>
              <a:rPr>
                <a:latin typeface="Helvetica Neue Thin"/>
                <a:ea typeface="Helvetica Neue Thin"/>
                <a:cs typeface="Helvetica Neue Thin"/>
                <a:sym typeface="Helvetica Neue Thin"/>
              </a:rPr>
              <a:t>             v. 12-18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9" grpId="1"/>
      <p:bldP build="p" bldLvl="5" animBg="1" rev="0" advAuto="0" spid="170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i un membre souffre, tous les membres souffrent avec lui ; si un membre est honoré, tous les membres se réjouissent avec lui.…"/>
          <p:cNvSpPr txBox="1"/>
          <p:nvPr>
            <p:ph type="body" idx="1"/>
          </p:nvPr>
        </p:nvSpPr>
        <p:spPr>
          <a:xfrm>
            <a:off x="2581249" y="2508951"/>
            <a:ext cx="19221502" cy="10682074"/>
          </a:xfrm>
          <a:prstGeom prst="rect">
            <a:avLst/>
          </a:prstGeom>
        </p:spPr>
        <p:txBody>
          <a:bodyPr anchor="t"/>
          <a:lstStyle/>
          <a:p>
            <a:pPr marL="0" indent="0" algn="just">
              <a:buSzTx/>
              <a:buNone/>
              <a:defRPr i="1" sz="6500"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Si un membre souffre, tous les membres souffrent avec lui ; si un membre est honoré, tous les membres se réjouissent avec lui.</a:t>
            </a:r>
          </a:p>
          <a:p>
            <a:pPr marL="0" indent="0" algn="just">
              <a:lnSpc>
                <a:spcPct val="20000"/>
              </a:lnSpc>
              <a:buSzTx/>
              <a:buNone/>
            </a:pPr>
            <a:r>
              <a:t>1 Corinthiens 12.26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